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12.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13.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14.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17.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18.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19.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20.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notesSlides/notesSlide21.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notesSlides/notesSlide22.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notesSlides/notesSlide23.xml" ContentType="application/vnd.openxmlformats-officedocument.presentationml.notesSlide+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notesSlides/notesSlide24.xml" ContentType="application/vnd.openxmlformats-officedocument.presentationml.notesSlide+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notesSlides/notesSlide25.xml" ContentType="application/vnd.openxmlformats-officedocument.presentationml.notesSlide+xml"/>
  <Override PartName="/ppt/tags/tag59.xml" ContentType="application/vnd.openxmlformats-officedocument.presentationml.tags+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3"/>
  </p:notesMasterIdLst>
  <p:sldIdLst>
    <p:sldId id="256" r:id="rId5"/>
    <p:sldId id="453" r:id="rId6"/>
    <p:sldId id="392" r:id="rId7"/>
    <p:sldId id="439" r:id="rId8"/>
    <p:sldId id="419" r:id="rId9"/>
    <p:sldId id="422" r:id="rId10"/>
    <p:sldId id="391" r:id="rId11"/>
    <p:sldId id="417" r:id="rId12"/>
    <p:sldId id="418" r:id="rId13"/>
    <p:sldId id="272" r:id="rId14"/>
    <p:sldId id="269" r:id="rId15"/>
    <p:sldId id="420" r:id="rId16"/>
    <p:sldId id="437" r:id="rId17"/>
    <p:sldId id="441" r:id="rId18"/>
    <p:sldId id="443" r:id="rId19"/>
    <p:sldId id="442" r:id="rId20"/>
    <p:sldId id="444" r:id="rId21"/>
    <p:sldId id="438" r:id="rId22"/>
    <p:sldId id="451" r:id="rId23"/>
    <p:sldId id="450" r:id="rId24"/>
    <p:sldId id="449" r:id="rId25"/>
    <p:sldId id="448" r:id="rId26"/>
    <p:sldId id="447" r:id="rId27"/>
    <p:sldId id="446" r:id="rId28"/>
    <p:sldId id="435" r:id="rId29"/>
    <p:sldId id="445" r:id="rId30"/>
    <p:sldId id="415" r:id="rId31"/>
    <p:sldId id="454" r:id="rId32"/>
  </p:sldIdLst>
  <p:sldSz cx="9906000" cy="6858000" type="A4"/>
  <p:notesSz cx="6797675" cy="9926638"/>
  <p:custDataLst>
    <p:tags r:id="rId3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693" userDrawn="1">
          <p15:clr>
            <a:srgbClr val="A4A3A4"/>
          </p15:clr>
        </p15:guide>
        <p15:guide id="2" pos="3982" userDrawn="1">
          <p15:clr>
            <a:srgbClr val="A4A3A4"/>
          </p15:clr>
        </p15:guide>
        <p15:guide id="3" orient="horz" pos="187" userDrawn="1">
          <p15:clr>
            <a:srgbClr val="A4A3A4"/>
          </p15:clr>
        </p15:guide>
        <p15:guide id="4" orient="horz" pos="5" userDrawn="1">
          <p15:clr>
            <a:srgbClr val="A4A3A4"/>
          </p15:clr>
        </p15:guide>
        <p15:guide id="5" pos="3978" userDrawn="1">
          <p15:clr>
            <a:srgbClr val="A4A3A4"/>
          </p15:clr>
        </p15:guide>
        <p15:guide id="6" orient="horz" pos="1230" userDrawn="1">
          <p15:clr>
            <a:srgbClr val="A4A3A4"/>
          </p15:clr>
        </p15:guide>
        <p15:guide id="7" orient="horz" pos="754" userDrawn="1">
          <p15:clr>
            <a:srgbClr val="A4A3A4"/>
          </p15:clr>
        </p15:guide>
        <p15:guide id="8" pos="5229" userDrawn="1">
          <p15:clr>
            <a:srgbClr val="A4A3A4"/>
          </p15:clr>
        </p15:guide>
        <p15:guide id="9" orient="horz" pos="3601" userDrawn="1">
          <p15:clr>
            <a:srgbClr val="A4A3A4"/>
          </p15:clr>
        </p15:guide>
        <p15:guide id="10" pos="3596" userDrawn="1">
          <p15:clr>
            <a:srgbClr val="A4A3A4"/>
          </p15:clr>
        </p15:guide>
        <p15:guide id="11" pos="118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747678"/>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434" autoAdjust="0"/>
  </p:normalViewPr>
  <p:slideViewPr>
    <p:cSldViewPr snapToGrid="0" showGuides="1">
      <p:cViewPr>
        <p:scale>
          <a:sx n="61" d="100"/>
          <a:sy n="61" d="100"/>
        </p:scale>
        <p:origin x="1458" y="78"/>
      </p:cViewPr>
      <p:guideLst>
        <p:guide pos="693"/>
        <p:guide pos="3982"/>
        <p:guide orient="horz" pos="187"/>
        <p:guide orient="horz" pos="5"/>
        <p:guide pos="3978"/>
        <p:guide orient="horz" pos="1230"/>
        <p:guide orient="horz" pos="754"/>
        <p:guide pos="5229"/>
        <p:guide orient="horz" pos="3601"/>
        <p:guide pos="3596"/>
        <p:guide pos="1181"/>
      </p:guideLst>
    </p:cSldViewPr>
  </p:slideViewPr>
  <p:outlineViewPr>
    <p:cViewPr>
      <p:scale>
        <a:sx n="33" d="100"/>
        <a:sy n="33" d="100"/>
      </p:scale>
      <p:origin x="0" y="-17538"/>
    </p:cViewPr>
  </p:outlineViewPr>
  <p:notesTextViewPr>
    <p:cViewPr>
      <p:scale>
        <a:sx n="3" d="2"/>
        <a:sy n="3" d="2"/>
      </p:scale>
      <p:origin x="0" y="0"/>
    </p:cViewPr>
  </p:notesTextViewPr>
  <p:sorterViewPr>
    <p:cViewPr>
      <p:scale>
        <a:sx n="200" d="100"/>
        <a:sy n="200" d="100"/>
      </p:scale>
      <p:origin x="0" y="-2423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gs" Target="tags/tag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jpe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2"/>
            <a:ext cx="2945659" cy="498055"/>
          </a:xfrm>
          <a:prstGeom prst="rect">
            <a:avLst/>
          </a:prstGeom>
        </p:spPr>
        <p:txBody>
          <a:bodyPr vert="horz" lIns="91440" tIns="45720" rIns="91440" bIns="45720" rtlCol="0"/>
          <a:lstStyle>
            <a:lvl1pPr algn="l">
              <a:defRPr sz="1200"/>
            </a:lvl1pPr>
          </a:lstStyle>
          <a:p>
            <a:endParaRPr lang="en-US" dirty="0"/>
          </a:p>
        </p:txBody>
      </p:sp>
      <p:sp>
        <p:nvSpPr>
          <p:cNvPr id="3" name="Datumsplatzhalter 2"/>
          <p:cNvSpPr>
            <a:spLocks noGrp="1"/>
          </p:cNvSpPr>
          <p:nvPr>
            <p:ph type="dt" idx="1"/>
          </p:nvPr>
        </p:nvSpPr>
        <p:spPr>
          <a:xfrm>
            <a:off x="3850444" y="2"/>
            <a:ext cx="2945659" cy="498055"/>
          </a:xfrm>
          <a:prstGeom prst="rect">
            <a:avLst/>
          </a:prstGeom>
        </p:spPr>
        <p:txBody>
          <a:bodyPr vert="horz" lIns="91440" tIns="45720" rIns="91440" bIns="45720" rtlCol="0"/>
          <a:lstStyle>
            <a:lvl1pPr algn="r">
              <a:defRPr sz="1200"/>
            </a:lvl1pPr>
          </a:lstStyle>
          <a:p>
            <a:fld id="{84C56E36-BD60-4996-A54F-2A81A6579AC0}" type="datetimeFigureOut">
              <a:rPr lang="en-US" smtClean="0"/>
              <a:t>4/21/2017</a:t>
            </a:fld>
            <a:endParaRPr lang="en-US" dirty="0"/>
          </a:p>
        </p:txBody>
      </p:sp>
      <p:sp>
        <p:nvSpPr>
          <p:cNvPr id="4" name="Folienbildplatzhalter 3"/>
          <p:cNvSpPr>
            <a:spLocks noGrp="1" noRot="1" noChangeAspect="1"/>
          </p:cNvSpPr>
          <p:nvPr>
            <p:ph type="sldImg" idx="2"/>
          </p:nvPr>
        </p:nvSpPr>
        <p:spPr>
          <a:xfrm>
            <a:off x="981075" y="1241425"/>
            <a:ext cx="4835525" cy="3348038"/>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izenplatzhalter 4"/>
          <p:cNvSpPr>
            <a:spLocks noGrp="1"/>
          </p:cNvSpPr>
          <p:nvPr>
            <p:ph type="body" sz="quarter" idx="3"/>
          </p:nvPr>
        </p:nvSpPr>
        <p:spPr>
          <a:xfrm>
            <a:off x="679768" y="4777195"/>
            <a:ext cx="5438140" cy="3908614"/>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6" name="Fußzeilenplatzhalter 5"/>
          <p:cNvSpPr>
            <a:spLocks noGrp="1"/>
          </p:cNvSpPr>
          <p:nvPr>
            <p:ph type="ftr" sz="quarter" idx="4"/>
          </p:nvPr>
        </p:nvSpPr>
        <p:spPr>
          <a:xfrm>
            <a:off x="1" y="9428584"/>
            <a:ext cx="2945659" cy="498054"/>
          </a:xfrm>
          <a:prstGeom prst="rect">
            <a:avLst/>
          </a:prstGeom>
        </p:spPr>
        <p:txBody>
          <a:bodyPr vert="horz" lIns="91440" tIns="45720" rIns="91440" bIns="45720" rtlCol="0" anchor="b"/>
          <a:lstStyle>
            <a:lvl1pPr algn="l">
              <a:defRPr sz="1200"/>
            </a:lvl1pPr>
          </a:lstStyle>
          <a:p>
            <a:endParaRPr lang="en-US" dirty="0"/>
          </a:p>
        </p:txBody>
      </p:sp>
      <p:sp>
        <p:nvSpPr>
          <p:cNvPr id="7" name="Foliennummernplatzhalter 6"/>
          <p:cNvSpPr>
            <a:spLocks noGrp="1"/>
          </p:cNvSpPr>
          <p:nvPr>
            <p:ph type="sldNum" sz="quarter" idx="5"/>
          </p:nvPr>
        </p:nvSpPr>
        <p:spPr>
          <a:xfrm>
            <a:off x="3850444" y="9428584"/>
            <a:ext cx="2945659" cy="498054"/>
          </a:xfrm>
          <a:prstGeom prst="rect">
            <a:avLst/>
          </a:prstGeom>
        </p:spPr>
        <p:txBody>
          <a:bodyPr vert="horz" lIns="91440" tIns="45720" rIns="91440" bIns="45720" rtlCol="0" anchor="b"/>
          <a:lstStyle>
            <a:lvl1pPr algn="r">
              <a:defRPr sz="1200"/>
            </a:lvl1pPr>
          </a:lstStyle>
          <a:p>
            <a:fld id="{62FDB911-8F17-4492-BCBD-56AB6B438C36}" type="slidenum">
              <a:rPr lang="en-US" smtClean="0"/>
              <a:t>‹Nr.›</a:t>
            </a:fld>
            <a:endParaRPr lang="en-US" dirty="0"/>
          </a:p>
        </p:txBody>
      </p:sp>
    </p:spTree>
    <p:extLst>
      <p:ext uri="{BB962C8B-B14F-4D97-AF65-F5344CB8AC3E}">
        <p14:creationId xmlns:p14="http://schemas.microsoft.com/office/powerpoint/2010/main" val="1221088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a:t>
            </a:fld>
            <a:endParaRPr lang="en-US" dirty="0"/>
          </a:p>
        </p:txBody>
      </p:sp>
    </p:spTree>
    <p:extLst>
      <p:ext uri="{BB962C8B-B14F-4D97-AF65-F5344CB8AC3E}">
        <p14:creationId xmlns:p14="http://schemas.microsoft.com/office/powerpoint/2010/main" val="4100124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12</a:t>
            </a:fld>
            <a:endParaRPr lang="en-US" dirty="0"/>
          </a:p>
        </p:txBody>
      </p:sp>
    </p:spTree>
    <p:extLst>
      <p:ext uri="{BB962C8B-B14F-4D97-AF65-F5344CB8AC3E}">
        <p14:creationId xmlns:p14="http://schemas.microsoft.com/office/powerpoint/2010/main" val="25275023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13</a:t>
            </a:fld>
            <a:endParaRPr lang="en-US" dirty="0"/>
          </a:p>
        </p:txBody>
      </p:sp>
    </p:spTree>
    <p:extLst>
      <p:ext uri="{BB962C8B-B14F-4D97-AF65-F5344CB8AC3E}">
        <p14:creationId xmlns:p14="http://schemas.microsoft.com/office/powerpoint/2010/main" val="388008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14</a:t>
            </a:fld>
            <a:endParaRPr lang="en-US" dirty="0"/>
          </a:p>
        </p:txBody>
      </p:sp>
    </p:spTree>
    <p:extLst>
      <p:ext uri="{BB962C8B-B14F-4D97-AF65-F5344CB8AC3E}">
        <p14:creationId xmlns:p14="http://schemas.microsoft.com/office/powerpoint/2010/main" val="5090197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15</a:t>
            </a:fld>
            <a:endParaRPr lang="en-US" dirty="0"/>
          </a:p>
        </p:txBody>
      </p:sp>
    </p:spTree>
    <p:extLst>
      <p:ext uri="{BB962C8B-B14F-4D97-AF65-F5344CB8AC3E}">
        <p14:creationId xmlns:p14="http://schemas.microsoft.com/office/powerpoint/2010/main" val="20353111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16</a:t>
            </a:fld>
            <a:endParaRPr lang="en-US" dirty="0"/>
          </a:p>
        </p:txBody>
      </p:sp>
    </p:spTree>
    <p:extLst>
      <p:ext uri="{BB962C8B-B14F-4D97-AF65-F5344CB8AC3E}">
        <p14:creationId xmlns:p14="http://schemas.microsoft.com/office/powerpoint/2010/main" val="37289320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17</a:t>
            </a:fld>
            <a:endParaRPr lang="en-US" dirty="0"/>
          </a:p>
        </p:txBody>
      </p:sp>
    </p:spTree>
    <p:extLst>
      <p:ext uri="{BB962C8B-B14F-4D97-AF65-F5344CB8AC3E}">
        <p14:creationId xmlns:p14="http://schemas.microsoft.com/office/powerpoint/2010/main" val="4583142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18</a:t>
            </a:fld>
            <a:endParaRPr lang="en-US" dirty="0"/>
          </a:p>
        </p:txBody>
      </p:sp>
    </p:spTree>
    <p:extLst>
      <p:ext uri="{BB962C8B-B14F-4D97-AF65-F5344CB8AC3E}">
        <p14:creationId xmlns:p14="http://schemas.microsoft.com/office/powerpoint/2010/main" val="830573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19</a:t>
            </a:fld>
            <a:endParaRPr lang="en-US" dirty="0"/>
          </a:p>
        </p:txBody>
      </p:sp>
    </p:spTree>
    <p:extLst>
      <p:ext uri="{BB962C8B-B14F-4D97-AF65-F5344CB8AC3E}">
        <p14:creationId xmlns:p14="http://schemas.microsoft.com/office/powerpoint/2010/main" val="25114038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20</a:t>
            </a:fld>
            <a:endParaRPr lang="en-US" dirty="0"/>
          </a:p>
        </p:txBody>
      </p:sp>
    </p:spTree>
    <p:extLst>
      <p:ext uri="{BB962C8B-B14F-4D97-AF65-F5344CB8AC3E}">
        <p14:creationId xmlns:p14="http://schemas.microsoft.com/office/powerpoint/2010/main" val="15119468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21</a:t>
            </a:fld>
            <a:endParaRPr lang="en-US" dirty="0"/>
          </a:p>
        </p:txBody>
      </p:sp>
    </p:spTree>
    <p:extLst>
      <p:ext uri="{BB962C8B-B14F-4D97-AF65-F5344CB8AC3E}">
        <p14:creationId xmlns:p14="http://schemas.microsoft.com/office/powerpoint/2010/main" val="827818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dirty="0"/>
          </a:p>
        </p:txBody>
      </p:sp>
    </p:spTree>
    <p:extLst>
      <p:ext uri="{BB962C8B-B14F-4D97-AF65-F5344CB8AC3E}">
        <p14:creationId xmlns:p14="http://schemas.microsoft.com/office/powerpoint/2010/main" val="28104879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22</a:t>
            </a:fld>
            <a:endParaRPr lang="en-US" dirty="0"/>
          </a:p>
        </p:txBody>
      </p:sp>
    </p:spTree>
    <p:extLst>
      <p:ext uri="{BB962C8B-B14F-4D97-AF65-F5344CB8AC3E}">
        <p14:creationId xmlns:p14="http://schemas.microsoft.com/office/powerpoint/2010/main" val="1211477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23</a:t>
            </a:fld>
            <a:endParaRPr lang="en-US" dirty="0"/>
          </a:p>
        </p:txBody>
      </p:sp>
    </p:spTree>
    <p:extLst>
      <p:ext uri="{BB962C8B-B14F-4D97-AF65-F5344CB8AC3E}">
        <p14:creationId xmlns:p14="http://schemas.microsoft.com/office/powerpoint/2010/main" val="38579950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24</a:t>
            </a:fld>
            <a:endParaRPr lang="en-US" dirty="0"/>
          </a:p>
        </p:txBody>
      </p:sp>
    </p:spTree>
    <p:extLst>
      <p:ext uri="{BB962C8B-B14F-4D97-AF65-F5344CB8AC3E}">
        <p14:creationId xmlns:p14="http://schemas.microsoft.com/office/powerpoint/2010/main" val="27093472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25</a:t>
            </a:fld>
            <a:endParaRPr lang="en-US" dirty="0"/>
          </a:p>
        </p:txBody>
      </p:sp>
    </p:spTree>
    <p:extLst>
      <p:ext uri="{BB962C8B-B14F-4D97-AF65-F5344CB8AC3E}">
        <p14:creationId xmlns:p14="http://schemas.microsoft.com/office/powerpoint/2010/main" val="21455369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26</a:t>
            </a:fld>
            <a:endParaRPr lang="en-US" dirty="0"/>
          </a:p>
        </p:txBody>
      </p:sp>
    </p:spTree>
    <p:extLst>
      <p:ext uri="{BB962C8B-B14F-4D97-AF65-F5344CB8AC3E}">
        <p14:creationId xmlns:p14="http://schemas.microsoft.com/office/powerpoint/2010/main" val="17160476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27</a:t>
            </a:fld>
            <a:endParaRPr lang="en-US" dirty="0"/>
          </a:p>
        </p:txBody>
      </p:sp>
    </p:spTree>
    <p:extLst>
      <p:ext uri="{BB962C8B-B14F-4D97-AF65-F5344CB8AC3E}">
        <p14:creationId xmlns:p14="http://schemas.microsoft.com/office/powerpoint/2010/main" val="3749844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28</a:t>
            </a:fld>
            <a:endParaRPr lang="en-US" dirty="0"/>
          </a:p>
        </p:txBody>
      </p:sp>
    </p:spTree>
    <p:extLst>
      <p:ext uri="{BB962C8B-B14F-4D97-AF65-F5344CB8AC3E}">
        <p14:creationId xmlns:p14="http://schemas.microsoft.com/office/powerpoint/2010/main" val="22460256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3</a:t>
            </a:fld>
            <a:endParaRPr lang="en-US" dirty="0"/>
          </a:p>
        </p:txBody>
      </p:sp>
    </p:spTree>
    <p:extLst>
      <p:ext uri="{BB962C8B-B14F-4D97-AF65-F5344CB8AC3E}">
        <p14:creationId xmlns:p14="http://schemas.microsoft.com/office/powerpoint/2010/main" val="9516734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4</a:t>
            </a:fld>
            <a:endParaRPr lang="en-US" dirty="0"/>
          </a:p>
        </p:txBody>
      </p:sp>
    </p:spTree>
    <p:extLst>
      <p:ext uri="{BB962C8B-B14F-4D97-AF65-F5344CB8AC3E}">
        <p14:creationId xmlns:p14="http://schemas.microsoft.com/office/powerpoint/2010/main" val="18734533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5</a:t>
            </a:fld>
            <a:endParaRPr lang="en-US" dirty="0"/>
          </a:p>
        </p:txBody>
      </p:sp>
    </p:spTree>
    <p:extLst>
      <p:ext uri="{BB962C8B-B14F-4D97-AF65-F5344CB8AC3E}">
        <p14:creationId xmlns:p14="http://schemas.microsoft.com/office/powerpoint/2010/main" val="33183244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6</a:t>
            </a:fld>
            <a:endParaRPr lang="en-US" dirty="0"/>
          </a:p>
        </p:txBody>
      </p:sp>
    </p:spTree>
    <p:extLst>
      <p:ext uri="{BB962C8B-B14F-4D97-AF65-F5344CB8AC3E}">
        <p14:creationId xmlns:p14="http://schemas.microsoft.com/office/powerpoint/2010/main" val="416448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7</a:t>
            </a:fld>
            <a:endParaRPr lang="en-US" dirty="0"/>
          </a:p>
        </p:txBody>
      </p:sp>
    </p:spTree>
    <p:extLst>
      <p:ext uri="{BB962C8B-B14F-4D97-AF65-F5344CB8AC3E}">
        <p14:creationId xmlns:p14="http://schemas.microsoft.com/office/powerpoint/2010/main" val="36209108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10</a:t>
            </a:fld>
            <a:endParaRPr lang="en-US" dirty="0"/>
          </a:p>
        </p:txBody>
      </p:sp>
    </p:spTree>
    <p:extLst>
      <p:ext uri="{BB962C8B-B14F-4D97-AF65-F5344CB8AC3E}">
        <p14:creationId xmlns:p14="http://schemas.microsoft.com/office/powerpoint/2010/main" val="3264636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11</a:t>
            </a:fld>
            <a:endParaRPr lang="en-US" dirty="0"/>
          </a:p>
        </p:txBody>
      </p:sp>
    </p:spTree>
    <p:extLst>
      <p:ext uri="{BB962C8B-B14F-4D97-AF65-F5344CB8AC3E}">
        <p14:creationId xmlns:p14="http://schemas.microsoft.com/office/powerpoint/2010/main" val="1350446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dirty="0"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dirty="0"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dirty="0"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dirty="0" smtClean="0"/>
              <a:t>Bild durch Klicken auf Symbol hinzufügen</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dirty="0" smtClean="0"/>
              <a:t>Bild durch Klicken auf Symbol hinzufügen</a:t>
            </a:r>
            <a:endParaRPr lang="en-GB" dirty="0"/>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6" name="Grafik 5"/>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Plc,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Plc,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274438327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ags" Target="../tags/tag3.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vmlDrawing" Target="../drawings/vmlDrawing1.vml"/><Relationship Id="rId40" Type="http://schemas.openxmlformats.org/officeDocument/2006/relationships/oleObject" Target="../embeddings/oleObject1.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38"/>
            </p:custDataLst>
            <p:extLst>
              <p:ext uri="{D42A27DB-BD31-4B8C-83A1-F6EECF244321}">
                <p14:modId xmlns:p14="http://schemas.microsoft.com/office/powerpoint/2010/main" val="25959826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68" name="think-cell Folie" r:id="rId40" imgW="270" imgH="270" progId="TCLayout.ActiveDocument.1">
                  <p:embed/>
                </p:oleObj>
              </mc:Choice>
              <mc:Fallback>
                <p:oleObj name="think-cell Folie" r:id="rId40" imgW="270" imgH="270" progId="TCLayout.ActiveDocument.1">
                  <p:embed/>
                  <p:pic>
                    <p:nvPicPr>
                      <p:cNvPr id="0" name=""/>
                      <p:cNvPicPr/>
                      <p:nvPr/>
                    </p:nvPicPr>
                    <p:blipFill>
                      <a:blip r:embed="rId41"/>
                      <a:stretch>
                        <a:fillRect/>
                      </a:stretch>
                    </p:blipFill>
                    <p:spPr>
                      <a:xfrm>
                        <a:off x="1588" y="1588"/>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29"/>
          <p:cNvSpPr txBox="1"/>
          <p:nvPr userDrawn="1">
            <p:custDataLst>
              <p:tags r:id="rId39"/>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US"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675" r:id="rId4"/>
    <p:sldLayoutId id="2147483680" r:id="rId5"/>
    <p:sldLayoutId id="2147483707" r:id="rId6"/>
    <p:sldLayoutId id="2147483729" r:id="rId7"/>
    <p:sldLayoutId id="2147483708" r:id="rId8"/>
    <p:sldLayoutId id="2147483723" r:id="rId9"/>
    <p:sldLayoutId id="2147483726" r:id="rId10"/>
    <p:sldLayoutId id="2147483730" r:id="rId11"/>
    <p:sldLayoutId id="2147483666" r:id="rId12"/>
    <p:sldLayoutId id="2147483705" r:id="rId13"/>
    <p:sldLayoutId id="2147483689" r:id="rId14"/>
    <p:sldLayoutId id="2147483690" r:id="rId15"/>
    <p:sldLayoutId id="2147483692" r:id="rId16"/>
    <p:sldLayoutId id="2147483693" r:id="rId17"/>
    <p:sldLayoutId id="2147483694" r:id="rId18"/>
    <p:sldLayoutId id="2147483695" r:id="rId19"/>
    <p:sldLayoutId id="2147483701" r:id="rId20"/>
    <p:sldLayoutId id="2147483697" r:id="rId21"/>
    <p:sldLayoutId id="2147483698" r:id="rId22"/>
    <p:sldLayoutId id="2147483699" r:id="rId23"/>
    <p:sldLayoutId id="2147483711" r:id="rId24"/>
    <p:sldLayoutId id="2147483712" r:id="rId25"/>
    <p:sldLayoutId id="2147483682" r:id="rId26"/>
    <p:sldLayoutId id="2147483683" r:id="rId27"/>
    <p:sldLayoutId id="2147483684" r:id="rId28"/>
    <p:sldLayoutId id="2147483685" r:id="rId29"/>
    <p:sldLayoutId id="2147483720" r:id="rId30"/>
    <p:sldLayoutId id="2147483721" r:id="rId31"/>
    <p:sldLayoutId id="2147483719" r:id="rId32"/>
    <p:sldLayoutId id="2147483728" r:id="rId33"/>
    <p:sldLayoutId id="2147483667" r:id="rId34"/>
    <p:sldLayoutId id="2147483731" r:id="rId35"/>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notesSlide" Target="../notesSlides/notesSlide12.xml"/><Relationship Id="rId3" Type="http://schemas.openxmlformats.org/officeDocument/2006/relationships/tags" Target="../tags/tag5.xml"/><Relationship Id="rId7" Type="http://schemas.openxmlformats.org/officeDocument/2006/relationships/slideLayout" Target="../slideLayouts/slideLayout11.xml"/><Relationship Id="rId2" Type="http://schemas.openxmlformats.org/officeDocument/2006/relationships/tags" Target="../tags/tag4.xml"/><Relationship Id="rId1" Type="http://schemas.openxmlformats.org/officeDocument/2006/relationships/vmlDrawing" Target="../drawings/vmlDrawing2.vml"/><Relationship Id="rId6" Type="http://schemas.openxmlformats.org/officeDocument/2006/relationships/tags" Target="../tags/tag8.xml"/><Relationship Id="rId5" Type="http://schemas.openxmlformats.org/officeDocument/2006/relationships/tags" Target="../tags/tag7.xml"/><Relationship Id="rId10" Type="http://schemas.openxmlformats.org/officeDocument/2006/relationships/image" Target="../media/image1.emf"/><Relationship Id="rId4" Type="http://schemas.openxmlformats.org/officeDocument/2006/relationships/tags" Target="../tags/tag6.xml"/><Relationship Id="rId9" Type="http://schemas.openxmlformats.org/officeDocument/2006/relationships/oleObject" Target="../embeddings/oleObject2.bin"/></Relationships>
</file>

<file path=ppt/slides/_rels/slide15.xml.rels><?xml version="1.0" encoding="UTF-8" standalone="yes"?>
<Relationships xmlns="http://schemas.openxmlformats.org/package/2006/relationships"><Relationship Id="rId8" Type="http://schemas.openxmlformats.org/officeDocument/2006/relationships/notesSlide" Target="../notesSlides/notesSlide13.xml"/><Relationship Id="rId3" Type="http://schemas.openxmlformats.org/officeDocument/2006/relationships/tags" Target="../tags/tag10.xml"/><Relationship Id="rId7" Type="http://schemas.openxmlformats.org/officeDocument/2006/relationships/slideLayout" Target="../slideLayouts/slideLayout11.xml"/><Relationship Id="rId2" Type="http://schemas.openxmlformats.org/officeDocument/2006/relationships/tags" Target="../tags/tag9.xml"/><Relationship Id="rId1" Type="http://schemas.openxmlformats.org/officeDocument/2006/relationships/vmlDrawing" Target="../drawings/vmlDrawing3.vml"/><Relationship Id="rId6" Type="http://schemas.openxmlformats.org/officeDocument/2006/relationships/tags" Target="../tags/tag13.xml"/><Relationship Id="rId5" Type="http://schemas.openxmlformats.org/officeDocument/2006/relationships/tags" Target="../tags/tag12.xml"/><Relationship Id="rId10" Type="http://schemas.openxmlformats.org/officeDocument/2006/relationships/image" Target="../media/image1.emf"/><Relationship Id="rId4" Type="http://schemas.openxmlformats.org/officeDocument/2006/relationships/tags" Target="../tags/tag11.xml"/><Relationship Id="rId9" Type="http://schemas.openxmlformats.org/officeDocument/2006/relationships/oleObject" Target="../embeddings/oleObject3.bin"/></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4.xml"/><Relationship Id="rId3" Type="http://schemas.openxmlformats.org/officeDocument/2006/relationships/tags" Target="../tags/tag15.xml"/><Relationship Id="rId7" Type="http://schemas.openxmlformats.org/officeDocument/2006/relationships/slideLayout" Target="../slideLayouts/slideLayout11.xml"/><Relationship Id="rId2" Type="http://schemas.openxmlformats.org/officeDocument/2006/relationships/tags" Target="../tags/tag14.xml"/><Relationship Id="rId1" Type="http://schemas.openxmlformats.org/officeDocument/2006/relationships/vmlDrawing" Target="../drawings/vmlDrawing4.vml"/><Relationship Id="rId6" Type="http://schemas.openxmlformats.org/officeDocument/2006/relationships/tags" Target="../tags/tag18.xml"/><Relationship Id="rId5" Type="http://schemas.openxmlformats.org/officeDocument/2006/relationships/tags" Target="../tags/tag17.xml"/><Relationship Id="rId10" Type="http://schemas.openxmlformats.org/officeDocument/2006/relationships/image" Target="../media/image1.emf"/><Relationship Id="rId4" Type="http://schemas.openxmlformats.org/officeDocument/2006/relationships/tags" Target="../tags/tag16.xml"/><Relationship Id="rId9" Type="http://schemas.openxmlformats.org/officeDocument/2006/relationships/oleObject" Target="../embeddings/oleObject4.bin"/></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5.xml"/><Relationship Id="rId3" Type="http://schemas.openxmlformats.org/officeDocument/2006/relationships/tags" Target="../tags/tag20.xml"/><Relationship Id="rId7" Type="http://schemas.openxmlformats.org/officeDocument/2006/relationships/slideLayout" Target="../slideLayouts/slideLayout11.xml"/><Relationship Id="rId2" Type="http://schemas.openxmlformats.org/officeDocument/2006/relationships/tags" Target="../tags/tag19.xml"/><Relationship Id="rId1" Type="http://schemas.openxmlformats.org/officeDocument/2006/relationships/vmlDrawing" Target="../drawings/vmlDrawing5.vml"/><Relationship Id="rId6" Type="http://schemas.openxmlformats.org/officeDocument/2006/relationships/tags" Target="../tags/tag23.xml"/><Relationship Id="rId5" Type="http://schemas.openxmlformats.org/officeDocument/2006/relationships/tags" Target="../tags/tag22.xml"/><Relationship Id="rId10" Type="http://schemas.openxmlformats.org/officeDocument/2006/relationships/image" Target="../media/image1.emf"/><Relationship Id="rId4" Type="http://schemas.openxmlformats.org/officeDocument/2006/relationships/tags" Target="../tags/tag21.xml"/><Relationship Id="rId9" Type="http://schemas.openxmlformats.org/officeDocument/2006/relationships/oleObject" Target="../embeddings/oleObject5.bin"/></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8" Type="http://schemas.openxmlformats.org/officeDocument/2006/relationships/oleObject" Target="../embeddings/oleObject6.bin"/><Relationship Id="rId3" Type="http://schemas.openxmlformats.org/officeDocument/2006/relationships/tags" Target="../tags/tag25.xml"/><Relationship Id="rId7" Type="http://schemas.openxmlformats.org/officeDocument/2006/relationships/notesSlide" Target="../notesSlides/notesSlide17.xml"/><Relationship Id="rId2" Type="http://schemas.openxmlformats.org/officeDocument/2006/relationships/tags" Target="../tags/tag24.xml"/><Relationship Id="rId1" Type="http://schemas.openxmlformats.org/officeDocument/2006/relationships/vmlDrawing" Target="../drawings/vmlDrawing6.vml"/><Relationship Id="rId6" Type="http://schemas.openxmlformats.org/officeDocument/2006/relationships/slideLayout" Target="../slideLayouts/slideLayout11.xml"/><Relationship Id="rId5" Type="http://schemas.openxmlformats.org/officeDocument/2006/relationships/tags" Target="../tags/tag27.xml"/><Relationship Id="rId4" Type="http://schemas.openxmlformats.org/officeDocument/2006/relationships/tags" Target="../tags/tag26.xml"/><Relationship Id="rId9" Type="http://schemas.openxmlformats.org/officeDocument/2006/relationships/image" Target="../media/image1.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8" Type="http://schemas.openxmlformats.org/officeDocument/2006/relationships/oleObject" Target="../embeddings/oleObject7.bin"/><Relationship Id="rId3" Type="http://schemas.openxmlformats.org/officeDocument/2006/relationships/tags" Target="../tags/tag29.xml"/><Relationship Id="rId7" Type="http://schemas.openxmlformats.org/officeDocument/2006/relationships/notesSlide" Target="../notesSlides/notesSlide18.xml"/><Relationship Id="rId2" Type="http://schemas.openxmlformats.org/officeDocument/2006/relationships/tags" Target="../tags/tag28.xml"/><Relationship Id="rId1" Type="http://schemas.openxmlformats.org/officeDocument/2006/relationships/vmlDrawing" Target="../drawings/vmlDrawing7.vml"/><Relationship Id="rId6" Type="http://schemas.openxmlformats.org/officeDocument/2006/relationships/slideLayout" Target="../slideLayouts/slideLayout11.xml"/><Relationship Id="rId5" Type="http://schemas.openxmlformats.org/officeDocument/2006/relationships/tags" Target="../tags/tag31.xml"/><Relationship Id="rId4" Type="http://schemas.openxmlformats.org/officeDocument/2006/relationships/tags" Target="../tags/tag30.xml"/><Relationship Id="rId9" Type="http://schemas.openxmlformats.org/officeDocument/2006/relationships/image" Target="../media/image1.emf"/></Relationships>
</file>

<file path=ppt/slides/_rels/slide21.xml.rels><?xml version="1.0" encoding="UTF-8" standalone="yes"?>
<Relationships xmlns="http://schemas.openxmlformats.org/package/2006/relationships"><Relationship Id="rId8" Type="http://schemas.openxmlformats.org/officeDocument/2006/relationships/oleObject" Target="../embeddings/oleObject8.bin"/><Relationship Id="rId3" Type="http://schemas.openxmlformats.org/officeDocument/2006/relationships/tags" Target="../tags/tag33.xml"/><Relationship Id="rId7" Type="http://schemas.openxmlformats.org/officeDocument/2006/relationships/notesSlide" Target="../notesSlides/notesSlide19.xml"/><Relationship Id="rId2" Type="http://schemas.openxmlformats.org/officeDocument/2006/relationships/tags" Target="../tags/tag32.xml"/><Relationship Id="rId1" Type="http://schemas.openxmlformats.org/officeDocument/2006/relationships/vmlDrawing" Target="../drawings/vmlDrawing8.vml"/><Relationship Id="rId6" Type="http://schemas.openxmlformats.org/officeDocument/2006/relationships/slideLayout" Target="../slideLayouts/slideLayout11.xml"/><Relationship Id="rId5" Type="http://schemas.openxmlformats.org/officeDocument/2006/relationships/tags" Target="../tags/tag35.xml"/><Relationship Id="rId4" Type="http://schemas.openxmlformats.org/officeDocument/2006/relationships/tags" Target="../tags/tag34.xml"/><Relationship Id="rId9" Type="http://schemas.openxmlformats.org/officeDocument/2006/relationships/image" Target="../media/image1.emf"/></Relationships>
</file>

<file path=ppt/slides/_rels/slide22.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tags" Target="../tags/tag37.xml"/><Relationship Id="rId7" Type="http://schemas.openxmlformats.org/officeDocument/2006/relationships/notesSlide" Target="../notesSlides/notesSlide20.xml"/><Relationship Id="rId2" Type="http://schemas.openxmlformats.org/officeDocument/2006/relationships/tags" Target="../tags/tag36.xml"/><Relationship Id="rId1" Type="http://schemas.openxmlformats.org/officeDocument/2006/relationships/vmlDrawing" Target="../drawings/vmlDrawing9.vml"/><Relationship Id="rId6" Type="http://schemas.openxmlformats.org/officeDocument/2006/relationships/slideLayout" Target="../slideLayouts/slideLayout11.xml"/><Relationship Id="rId5" Type="http://schemas.openxmlformats.org/officeDocument/2006/relationships/tags" Target="../tags/tag39.xml"/><Relationship Id="rId4" Type="http://schemas.openxmlformats.org/officeDocument/2006/relationships/tags" Target="../tags/tag38.xml"/><Relationship Id="rId9" Type="http://schemas.openxmlformats.org/officeDocument/2006/relationships/image" Target="../media/image1.emf"/></Relationships>
</file>

<file path=ppt/slides/_rels/slide23.xml.rels><?xml version="1.0" encoding="UTF-8" standalone="yes"?>
<Relationships xmlns="http://schemas.openxmlformats.org/package/2006/relationships"><Relationship Id="rId8" Type="http://schemas.openxmlformats.org/officeDocument/2006/relationships/oleObject" Target="../embeddings/oleObject10.bin"/><Relationship Id="rId3" Type="http://schemas.openxmlformats.org/officeDocument/2006/relationships/tags" Target="../tags/tag41.xml"/><Relationship Id="rId7" Type="http://schemas.openxmlformats.org/officeDocument/2006/relationships/notesSlide" Target="../notesSlides/notesSlide21.xml"/><Relationship Id="rId2" Type="http://schemas.openxmlformats.org/officeDocument/2006/relationships/tags" Target="../tags/tag40.xml"/><Relationship Id="rId1" Type="http://schemas.openxmlformats.org/officeDocument/2006/relationships/vmlDrawing" Target="../drawings/vmlDrawing10.vml"/><Relationship Id="rId6" Type="http://schemas.openxmlformats.org/officeDocument/2006/relationships/slideLayout" Target="../slideLayouts/slideLayout11.xml"/><Relationship Id="rId5" Type="http://schemas.openxmlformats.org/officeDocument/2006/relationships/tags" Target="../tags/tag43.xml"/><Relationship Id="rId4" Type="http://schemas.openxmlformats.org/officeDocument/2006/relationships/tags" Target="../tags/tag42.xml"/><Relationship Id="rId9" Type="http://schemas.openxmlformats.org/officeDocument/2006/relationships/image" Target="../media/image1.emf"/></Relationships>
</file>

<file path=ppt/slides/_rels/slide24.xml.rels><?xml version="1.0" encoding="UTF-8" standalone="yes"?>
<Relationships xmlns="http://schemas.openxmlformats.org/package/2006/relationships"><Relationship Id="rId8" Type="http://schemas.openxmlformats.org/officeDocument/2006/relationships/oleObject" Target="../embeddings/oleObject11.bin"/><Relationship Id="rId3" Type="http://schemas.openxmlformats.org/officeDocument/2006/relationships/tags" Target="../tags/tag45.xml"/><Relationship Id="rId7" Type="http://schemas.openxmlformats.org/officeDocument/2006/relationships/notesSlide" Target="../notesSlides/notesSlide22.xml"/><Relationship Id="rId2" Type="http://schemas.openxmlformats.org/officeDocument/2006/relationships/tags" Target="../tags/tag44.xml"/><Relationship Id="rId1" Type="http://schemas.openxmlformats.org/officeDocument/2006/relationships/vmlDrawing" Target="../drawings/vmlDrawing11.vml"/><Relationship Id="rId6" Type="http://schemas.openxmlformats.org/officeDocument/2006/relationships/slideLayout" Target="../slideLayouts/slideLayout11.xml"/><Relationship Id="rId5" Type="http://schemas.openxmlformats.org/officeDocument/2006/relationships/tags" Target="../tags/tag47.xml"/><Relationship Id="rId4" Type="http://schemas.openxmlformats.org/officeDocument/2006/relationships/tags" Target="../tags/tag46.xml"/><Relationship Id="rId9" Type="http://schemas.openxmlformats.org/officeDocument/2006/relationships/image" Target="../media/image1.emf"/></Relationships>
</file>

<file path=ppt/slides/_rels/slide25.xml.rels><?xml version="1.0" encoding="UTF-8" standalone="yes"?>
<Relationships xmlns="http://schemas.openxmlformats.org/package/2006/relationships"><Relationship Id="rId8" Type="http://schemas.openxmlformats.org/officeDocument/2006/relationships/oleObject" Target="../embeddings/oleObject12.bin"/><Relationship Id="rId3" Type="http://schemas.openxmlformats.org/officeDocument/2006/relationships/tags" Target="../tags/tag49.xml"/><Relationship Id="rId7" Type="http://schemas.openxmlformats.org/officeDocument/2006/relationships/notesSlide" Target="../notesSlides/notesSlide23.xml"/><Relationship Id="rId2" Type="http://schemas.openxmlformats.org/officeDocument/2006/relationships/tags" Target="../tags/tag48.xml"/><Relationship Id="rId1" Type="http://schemas.openxmlformats.org/officeDocument/2006/relationships/vmlDrawing" Target="../drawings/vmlDrawing12.vml"/><Relationship Id="rId6" Type="http://schemas.openxmlformats.org/officeDocument/2006/relationships/slideLayout" Target="../slideLayouts/slideLayout11.xml"/><Relationship Id="rId5" Type="http://schemas.openxmlformats.org/officeDocument/2006/relationships/tags" Target="../tags/tag51.xml"/><Relationship Id="rId4" Type="http://schemas.openxmlformats.org/officeDocument/2006/relationships/tags" Target="../tags/tag50.xml"/><Relationship Id="rId9" Type="http://schemas.openxmlformats.org/officeDocument/2006/relationships/image" Target="../media/image1.emf"/></Relationships>
</file>

<file path=ppt/slides/_rels/slide26.xml.rels><?xml version="1.0" encoding="UTF-8" standalone="yes"?>
<Relationships xmlns="http://schemas.openxmlformats.org/package/2006/relationships"><Relationship Id="rId8" Type="http://schemas.openxmlformats.org/officeDocument/2006/relationships/oleObject" Target="../embeddings/oleObject13.bin"/><Relationship Id="rId3" Type="http://schemas.openxmlformats.org/officeDocument/2006/relationships/tags" Target="../tags/tag53.xml"/><Relationship Id="rId7" Type="http://schemas.openxmlformats.org/officeDocument/2006/relationships/notesSlide" Target="../notesSlides/notesSlide24.xml"/><Relationship Id="rId2" Type="http://schemas.openxmlformats.org/officeDocument/2006/relationships/tags" Target="../tags/tag52.xml"/><Relationship Id="rId1" Type="http://schemas.openxmlformats.org/officeDocument/2006/relationships/vmlDrawing" Target="../drawings/vmlDrawing13.vml"/><Relationship Id="rId6" Type="http://schemas.openxmlformats.org/officeDocument/2006/relationships/slideLayout" Target="../slideLayouts/slideLayout11.xml"/><Relationship Id="rId5" Type="http://schemas.openxmlformats.org/officeDocument/2006/relationships/tags" Target="../tags/tag55.xml"/><Relationship Id="rId4" Type="http://schemas.openxmlformats.org/officeDocument/2006/relationships/tags" Target="../tags/tag54.xml"/><Relationship Id="rId9" Type="http://schemas.openxmlformats.org/officeDocument/2006/relationships/image" Target="../media/image1.emf"/></Relationships>
</file>

<file path=ppt/slides/_rels/slide27.xml.rels><?xml version="1.0" encoding="UTF-8" standalone="yes"?>
<Relationships xmlns="http://schemas.openxmlformats.org/package/2006/relationships"><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tags" Target="../tags/tag56.xml"/><Relationship Id="rId5" Type="http://schemas.openxmlformats.org/officeDocument/2006/relationships/notesSlide" Target="../notesSlides/notesSlide25.xml"/><Relationship Id="rId4"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35.xml"/><Relationship Id="rId1" Type="http://schemas.openxmlformats.org/officeDocument/2006/relationships/tags" Target="../tags/tag5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bwMode="gray"/>
        <p:txBody>
          <a:bodyPr/>
          <a:lstStyle/>
          <a:p>
            <a:r>
              <a:rPr lang="en-US" sz="9600" noProof="0" dirty="0" smtClean="0"/>
              <a:t>Workbook</a:t>
            </a:r>
            <a:br>
              <a:rPr lang="en-US" sz="9600" noProof="0" dirty="0" smtClean="0"/>
            </a:br>
            <a:r>
              <a:rPr lang="en-US" sz="9600" noProof="0" dirty="0" smtClean="0"/>
              <a:t>Planning Premises</a:t>
            </a:r>
            <a:endParaRPr lang="en-US" sz="9600" noProof="0" dirty="0"/>
          </a:p>
        </p:txBody>
      </p:sp>
      <p:sp>
        <p:nvSpPr>
          <p:cNvPr id="5" name="Subtitle 4"/>
          <p:cNvSpPr>
            <a:spLocks noGrp="1"/>
          </p:cNvSpPr>
          <p:nvPr>
            <p:ph type="body" sz="quarter" idx="11"/>
          </p:nvPr>
        </p:nvSpPr>
        <p:spPr bwMode="gray"/>
        <p:txBody>
          <a:bodyPr/>
          <a:lstStyle/>
          <a:p>
            <a:r>
              <a:rPr lang="en-US" noProof="0" dirty="0" smtClean="0"/>
              <a:t>Internal Use Only</a:t>
            </a:r>
          </a:p>
          <a:p>
            <a:endParaRPr lang="en-US" noProof="0" dirty="0" smtClean="0"/>
          </a:p>
          <a:p>
            <a:pPr lvl="1"/>
            <a:r>
              <a:rPr lang="en-US" noProof="0" dirty="0" smtClean="0"/>
              <a:t>April 2017</a:t>
            </a:r>
            <a:endParaRPr lang="en-US" noProof="0" dirty="0"/>
          </a:p>
        </p:txBody>
      </p:sp>
      <p:sp>
        <p:nvSpPr>
          <p:cNvPr id="8" name="Rechteck 7"/>
          <p:cNvSpPr/>
          <p:nvPr/>
        </p:nvSpPr>
        <p:spPr bwMode="gray">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Planning Premises</a:t>
            </a:r>
            <a:endParaRPr lang="en-US" dirty="0"/>
          </a:p>
        </p:txBody>
      </p:sp>
      <p:sp>
        <p:nvSpPr>
          <p:cNvPr id="4" name="Titel 3"/>
          <p:cNvSpPr>
            <a:spLocks noGrp="1"/>
          </p:cNvSpPr>
          <p:nvPr>
            <p:ph type="title"/>
          </p:nvPr>
        </p:nvSpPr>
        <p:spPr/>
        <p:txBody>
          <a:bodyPr/>
          <a:lstStyle/>
          <a:p>
            <a:r>
              <a:rPr lang="en-US" dirty="0" smtClean="0"/>
              <a:t>Pitfalls and lessons learned</a:t>
            </a:r>
            <a:endParaRPr lang="en-US" dirty="0"/>
          </a:p>
        </p:txBody>
      </p:sp>
      <p:graphicFrame>
        <p:nvGraphicFramePr>
          <p:cNvPr id="9" name="Tabelle 8"/>
          <p:cNvGraphicFramePr>
            <a:graphicFrameLocks noGrp="1"/>
          </p:cNvGraphicFramePr>
          <p:nvPr>
            <p:extLst>
              <p:ext uri="{D42A27DB-BD31-4B8C-83A1-F6EECF244321}">
                <p14:modId xmlns:p14="http://schemas.microsoft.com/office/powerpoint/2010/main" val="1137853457"/>
              </p:ext>
            </p:extLst>
          </p:nvPr>
        </p:nvGraphicFramePr>
        <p:xfrm>
          <a:off x="488950" y="1422400"/>
          <a:ext cx="8928100" cy="3211232"/>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730808">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Incomplete presentation and documentation of the planning premises (premises for the planning of relevant items is not included).</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30808">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Lack of objective benchmarks or third-party studies as the basis for the planning premises. </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Especially in case of KPMG appraisal, our opinion needs to be based on sound analysis of facts and expert opinion - our judgement needs to be objective and professional. Subjective opinions (not based on facts and analysis, not sufficiently documented), may lead to claims against KPMG</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30808">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If the planning premises are very ambitious or not achievable, the financial plan based on them is not appropriate. Unambiguous statements in our appraisal are required and our conclusions need to be carefully documented.</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30808">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Partial plans (e.g. sales, capacity and personnel planning) or planning of the companies at various stages along the value chain need to be analyzed with respect to their consistency. </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planning premises of the partial plans are in some cases contradictory. If these plans have not been harmonized properly, the overall planning is not appropriate. </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r>
            </a:tbl>
          </a:graphicData>
        </a:graphic>
      </p:graphicFrame>
      <p:grpSp>
        <p:nvGrpSpPr>
          <p:cNvPr id="10" name="Gruppieren 9"/>
          <p:cNvGrpSpPr/>
          <p:nvPr/>
        </p:nvGrpSpPr>
        <p:grpSpPr>
          <a:xfrm>
            <a:off x="602331" y="1807386"/>
            <a:ext cx="403733" cy="523220"/>
            <a:chOff x="2619016" y="2564904"/>
            <a:chExt cx="559665" cy="725301"/>
          </a:xfrm>
        </p:grpSpPr>
        <p:grpSp>
          <p:nvGrpSpPr>
            <p:cNvPr id="11" name="Gruppieren 10"/>
            <p:cNvGrpSpPr/>
            <p:nvPr/>
          </p:nvGrpSpPr>
          <p:grpSpPr>
            <a:xfrm>
              <a:off x="2619016" y="2617334"/>
              <a:ext cx="559665" cy="561552"/>
              <a:chOff x="5484264" y="4001307"/>
              <a:chExt cx="1409320" cy="1414073"/>
            </a:xfrm>
          </p:grpSpPr>
          <p:sp>
            <p:nvSpPr>
              <p:cNvPr id="13" name="Ellipse 12"/>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14" name="Akkord 13"/>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15" name="Akkord 14"/>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16" name="Rechteck 15"/>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17" name="Akkord 16"/>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grpSp>
        <p:sp>
          <p:nvSpPr>
            <p:cNvPr id="12" name="Rechteck 11"/>
            <p:cNvSpPr/>
            <p:nvPr/>
          </p:nvSpPr>
          <p:spPr>
            <a:xfrm>
              <a:off x="2630096" y="2564904"/>
              <a:ext cx="533755"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1</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18" name="Gruppieren 17"/>
          <p:cNvGrpSpPr/>
          <p:nvPr/>
        </p:nvGrpSpPr>
        <p:grpSpPr>
          <a:xfrm>
            <a:off x="602331" y="2538302"/>
            <a:ext cx="403731" cy="523220"/>
            <a:chOff x="3638116" y="2564904"/>
            <a:chExt cx="559663" cy="725301"/>
          </a:xfrm>
        </p:grpSpPr>
        <p:sp>
          <p:nvSpPr>
            <p:cNvPr id="19" name="Ellipse 18"/>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20" name="Akkord 19"/>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21" name="Akkord 20"/>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22"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23" name="Akkord 22"/>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24" name="Rechteck 23"/>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2</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25" name="Gruppieren 24"/>
          <p:cNvGrpSpPr/>
          <p:nvPr/>
        </p:nvGrpSpPr>
        <p:grpSpPr>
          <a:xfrm>
            <a:off x="602331" y="3278796"/>
            <a:ext cx="403731" cy="523220"/>
            <a:chOff x="3638116" y="2564904"/>
            <a:chExt cx="559663" cy="725301"/>
          </a:xfrm>
        </p:grpSpPr>
        <p:sp>
          <p:nvSpPr>
            <p:cNvPr id="26" name="Ellipse 25"/>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27" name="Akkord 26"/>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28" name="Akkord 27"/>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29"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30" name="Akkord 29"/>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31" name="Rechteck 30"/>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3</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32" name="Gruppieren 31"/>
          <p:cNvGrpSpPr/>
          <p:nvPr/>
        </p:nvGrpSpPr>
        <p:grpSpPr>
          <a:xfrm>
            <a:off x="602331" y="4018712"/>
            <a:ext cx="403731" cy="523220"/>
            <a:chOff x="3638116" y="2564904"/>
            <a:chExt cx="559663" cy="725301"/>
          </a:xfrm>
        </p:grpSpPr>
        <p:sp>
          <p:nvSpPr>
            <p:cNvPr id="33" name="Ellipse 32"/>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37" name="Akkord 36"/>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38" name="Akkord 37"/>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39"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40" name="Akkord 39"/>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41" name="Rechteck 40"/>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4</a:t>
              </a:r>
              <a:endParaRPr lang="en-US" sz="28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noProof="0" dirty="0" smtClean="0"/>
              <a:t>Planning Premises</a:t>
            </a:r>
            <a:endParaRPr lang="en-US" noProof="0" dirty="0"/>
          </a:p>
        </p:txBody>
      </p:sp>
      <p:sp>
        <p:nvSpPr>
          <p:cNvPr id="4" name="Titel 3"/>
          <p:cNvSpPr>
            <a:spLocks noGrp="1"/>
          </p:cNvSpPr>
          <p:nvPr>
            <p:ph type="title"/>
          </p:nvPr>
        </p:nvSpPr>
        <p:spPr/>
        <p:txBody>
          <a:bodyPr/>
          <a:lstStyle/>
          <a:p>
            <a:r>
              <a:rPr lang="en-US" noProof="0" dirty="0" smtClean="0"/>
              <a:t>Core issues</a:t>
            </a:r>
            <a:endParaRPr lang="en-US" noProof="0" dirty="0"/>
          </a:p>
        </p:txBody>
      </p:sp>
      <p:graphicFrame>
        <p:nvGraphicFramePr>
          <p:cNvPr id="8" name="Tabelle 7"/>
          <p:cNvGraphicFramePr>
            <a:graphicFrameLocks noGrp="1"/>
          </p:cNvGraphicFramePr>
          <p:nvPr>
            <p:extLst>
              <p:ext uri="{D42A27DB-BD31-4B8C-83A1-F6EECF244321}">
                <p14:modId xmlns:p14="http://schemas.microsoft.com/office/powerpoint/2010/main" val="2880187841"/>
              </p:ext>
            </p:extLst>
          </p:nvPr>
        </p:nvGraphicFramePr>
        <p:xfrm>
          <a:off x="488950" y="1422400"/>
          <a:ext cx="8928100" cy="3248640"/>
        </p:xfrm>
        <a:graphic>
          <a:graphicData uri="http://schemas.openxmlformats.org/drawingml/2006/table">
            <a:tbl>
              <a:tblPr firstRow="1" bandRow="1">
                <a:tableStyleId>{5C22544A-7EE6-4342-B048-85BDC9FD1C3A}</a:tableStyleId>
              </a:tblPr>
              <a:tblGrid>
                <a:gridCol w="2685073"/>
                <a:gridCol w="5665177"/>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986880">
                <a:tc>
                  <a:txBody>
                    <a:bodyPr/>
                    <a:lstStyle/>
                    <a:p>
                      <a:pPr marL="228600" marR="0" lvl="2" indent="-228600" algn="l" defTabSz="914400" rtl="0" eaLnBrk="1" fontAlgn="auto" latinLnBrk="0" hangingPunct="1">
                        <a:lnSpc>
                          <a:spcPct val="95000"/>
                        </a:lnSpc>
                        <a:spcBef>
                          <a:spcPts val="0"/>
                        </a:spcBef>
                        <a:spcAft>
                          <a:spcPts val="600"/>
                        </a:spcAft>
                        <a:buClrTx/>
                        <a:buSzTx/>
                        <a:buFont typeface="+mj-lt"/>
                        <a:buAutoNum type="arabicPeriod"/>
                        <a:tabLst>
                          <a:tab pos="176213" algn="l"/>
                        </a:tabLst>
                        <a:defRPr/>
                      </a:pPr>
                      <a:r>
                        <a:rPr lang="en-US" sz="900" b="1" kern="1200" noProof="0" dirty="0" smtClean="0">
                          <a:solidFill>
                            <a:schemeClr val="tx2"/>
                          </a:solidFill>
                          <a:latin typeface="+mn-lt"/>
                          <a:ea typeface="+mn-ea"/>
                          <a:cs typeface="+mn-cs"/>
                        </a:rPr>
                        <a:t>On what premises is the planning based? </a:t>
                      </a:r>
                      <a:br>
                        <a:rPr lang="en-US" sz="900" b="1" kern="1200" noProof="0" dirty="0" smtClean="0">
                          <a:solidFill>
                            <a:schemeClr val="tx2"/>
                          </a:solidFill>
                          <a:latin typeface="+mn-lt"/>
                          <a:ea typeface="+mn-ea"/>
                          <a:cs typeface="+mn-cs"/>
                        </a:rPr>
                      </a:br>
                      <a:r>
                        <a:rPr lang="en-US" sz="900" b="1" kern="1200" noProof="0" dirty="0" smtClean="0">
                          <a:solidFill>
                            <a:schemeClr val="tx2"/>
                          </a:solidFill>
                          <a:latin typeface="+mn-lt"/>
                          <a:ea typeface="+mn-ea"/>
                          <a:cs typeface="+mn-cs"/>
                        </a:rPr>
                        <a:t>(without assessment by KPMG)</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Complete presentation of all relevant planning premises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3175" indent="-6350" algn="ctr">
                        <a:spcBef>
                          <a:spcPts val="600"/>
                        </a:spcBef>
                        <a:buClr>
                          <a:srgbClr val="97989A"/>
                        </a:buClr>
                        <a:buSzPct val="100000"/>
                        <a:defRPr/>
                      </a:pPr>
                      <a:r>
                        <a:rPr lang="en-US" sz="900" kern="1200" noProof="0" dirty="0" smtClean="0">
                          <a:solidFill>
                            <a:schemeClr val="tx1"/>
                          </a:solidFill>
                          <a:latin typeface="+mn-lt"/>
                          <a:ea typeface="+mn-ea"/>
                          <a:cs typeface="+mn-cs"/>
                        </a:rPr>
                        <a:t>13ff., 18ff.</a:t>
                      </a:r>
                      <a:endParaRPr lang="en-US" sz="900" kern="1200" noProof="0" dirty="0">
                        <a:solidFill>
                          <a:schemeClr val="tx1"/>
                        </a:solidFill>
                        <a:latin typeface="+mn-lt"/>
                        <a:ea typeface="+mn-ea"/>
                        <a:cs typeface="+mn-cs"/>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986880">
                <a:tc>
                  <a:txBody>
                    <a:bodyPr/>
                    <a:lstStyle/>
                    <a:p>
                      <a:pPr marL="228600" indent="-228600" algn="l" defTabSz="914400" rtl="0" eaLnBrk="1" latinLnBrk="0" hangingPunct="1">
                        <a:spcBef>
                          <a:spcPts val="0"/>
                        </a:spcBef>
                        <a:spcAft>
                          <a:spcPts val="600"/>
                        </a:spcAft>
                        <a:buFont typeface="+mj-lt"/>
                        <a:buAutoNum type="arabicPeriod" startAt="2"/>
                        <a:tabLst>
                          <a:tab pos="176213" algn="l"/>
                        </a:tabLst>
                      </a:pPr>
                      <a:r>
                        <a:rPr lang="en-US" sz="900" b="1" kern="1200" noProof="0" dirty="0" smtClean="0">
                          <a:solidFill>
                            <a:schemeClr val="tx2"/>
                          </a:solidFill>
                          <a:latin typeface="+mn-lt"/>
                          <a:ea typeface="+mn-ea"/>
                          <a:cs typeface="+mn-cs"/>
                        </a:rPr>
                        <a:t>How are the premises classified by KPMG and are objective benchmarks / third-party studies available? (with assessment by KPMG)</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Assessment of the reasonability and objectivity of the planning premises by KPMG</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indent="1588" algn="ctr">
                        <a:spcBef>
                          <a:spcPts val="600"/>
                        </a:spcBef>
                        <a:buClr>
                          <a:srgbClr val="97989A"/>
                        </a:buClr>
                        <a:buSzPct val="100000"/>
                        <a:defRPr/>
                      </a:pPr>
                      <a:r>
                        <a:rPr lang="en-US" sz="900" kern="1200" noProof="0" dirty="0" smtClean="0">
                          <a:solidFill>
                            <a:schemeClr val="tx1"/>
                          </a:solidFill>
                          <a:latin typeface="+mn-lt"/>
                          <a:ea typeface="+mn-ea"/>
                          <a:cs typeface="+mn-cs"/>
                        </a:rPr>
                        <a:t>13ff.,</a:t>
                      </a:r>
                      <a:r>
                        <a:rPr lang="en-US" sz="900" kern="1200" baseline="0" noProof="0" dirty="0" smtClean="0">
                          <a:solidFill>
                            <a:schemeClr val="tx1"/>
                          </a:solidFill>
                          <a:latin typeface="+mn-lt"/>
                          <a:ea typeface="+mn-ea"/>
                          <a:cs typeface="+mn-cs"/>
                        </a:rPr>
                        <a:t> </a:t>
                      </a:r>
                      <a:r>
                        <a:rPr lang="en-US" sz="900" kern="1200" noProof="0" dirty="0" smtClean="0">
                          <a:solidFill>
                            <a:schemeClr val="tx1"/>
                          </a:solidFill>
                          <a:latin typeface="+mn-lt"/>
                          <a:ea typeface="+mn-ea"/>
                          <a:cs typeface="+mn-cs"/>
                        </a:rPr>
                        <a:t>18ff.</a:t>
                      </a:r>
                      <a:endParaRPr lang="en-US" sz="900" kern="1200" noProof="0" dirty="0">
                        <a:solidFill>
                          <a:schemeClr val="tx1"/>
                        </a:solidFill>
                        <a:latin typeface="+mn-lt"/>
                        <a:ea typeface="+mn-ea"/>
                        <a:cs typeface="+mn-cs"/>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986880">
                <a:tc>
                  <a:txBody>
                    <a:bodyPr/>
                    <a:lstStyle/>
                    <a:p>
                      <a:pPr marL="228600" indent="-228600" algn="l" defTabSz="914400" rtl="0" eaLnBrk="1" latinLnBrk="0" hangingPunct="1">
                        <a:spcBef>
                          <a:spcPts val="0"/>
                        </a:spcBef>
                        <a:spcAft>
                          <a:spcPts val="600"/>
                        </a:spcAft>
                        <a:buFont typeface="+mj-lt"/>
                        <a:buAutoNum type="arabicPeriod" startAt="3"/>
                        <a:tabLst>
                          <a:tab pos="176213" algn="l"/>
                        </a:tabLst>
                      </a:pPr>
                      <a:r>
                        <a:rPr lang="en-US" sz="900" b="1" kern="1200" noProof="0" dirty="0" smtClean="0">
                          <a:solidFill>
                            <a:schemeClr val="tx2"/>
                          </a:solidFill>
                          <a:latin typeface="+mn-lt"/>
                          <a:ea typeface="+mn-ea"/>
                          <a:cs typeface="+mn-cs"/>
                        </a:rPr>
                        <a:t>What effect does a correction of an ambitious / volatile premise have on the plan? (reference to the sensitivities) </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Quantitative determination and presentation of the financial  effects resulting from a correction of ambitious / volatile planning premises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lang="en-US" sz="900" noProof="0" dirty="0" smtClean="0">
                          <a:solidFill>
                            <a:schemeClr val="tx1"/>
                          </a:solidFill>
                        </a:rPr>
                        <a:t>26</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Planning Premises</a:t>
            </a:r>
            <a:endParaRPr lang="en-US" dirty="0"/>
          </a:p>
        </p:txBody>
      </p:sp>
      <p:sp>
        <p:nvSpPr>
          <p:cNvPr id="4" name="Titel 3"/>
          <p:cNvSpPr>
            <a:spLocks noGrp="1"/>
          </p:cNvSpPr>
          <p:nvPr>
            <p:ph type="title"/>
          </p:nvPr>
        </p:nvSpPr>
        <p:spPr/>
        <p:txBody>
          <a:bodyPr/>
          <a:lstStyle/>
          <a:p>
            <a:r>
              <a:rPr lang="en-US" dirty="0" smtClean="0"/>
              <a:t>Typical project approach</a:t>
            </a:r>
            <a:endParaRPr lang="en-US" dirty="0"/>
          </a:p>
        </p:txBody>
      </p:sp>
      <p:sp>
        <p:nvSpPr>
          <p:cNvPr id="17" name="Text Placeholder 1"/>
          <p:cNvSpPr txBox="1">
            <a:spLocks/>
          </p:cNvSpPr>
          <p:nvPr/>
        </p:nvSpPr>
        <p:spPr>
          <a:xfrm>
            <a:off x="6465709" y="1837450"/>
            <a:ext cx="1548000" cy="360000"/>
          </a:xfrm>
          <a:prstGeom prst="chevron">
            <a:avLst>
              <a:gd name="adj" fmla="val 34136"/>
            </a:avLst>
          </a:prstGeom>
          <a:solidFill>
            <a:srgbClr val="470A68"/>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stStyle>
          <a:p>
            <a:r>
              <a:rPr lang="en-US" sz="900" dirty="0" smtClean="0">
                <a:solidFill>
                  <a:schemeClr val="bg1"/>
                </a:solidFill>
                <a:latin typeface="Arial" panose="020B0604020202020204" pitchFamily="34" charset="0"/>
              </a:rPr>
              <a:t>Sensitization/ </a:t>
            </a:r>
          </a:p>
          <a:p>
            <a:r>
              <a:rPr lang="en-US" sz="900" dirty="0" smtClean="0">
                <a:solidFill>
                  <a:schemeClr val="bg1"/>
                </a:solidFill>
                <a:latin typeface="Arial" panose="020B0604020202020204" pitchFamily="34" charset="0"/>
              </a:rPr>
              <a:t>scenarios</a:t>
            </a:r>
            <a:endParaRPr lang="en-US" sz="900" dirty="0">
              <a:solidFill>
                <a:schemeClr val="bg1"/>
              </a:solidFill>
              <a:latin typeface="Arial" panose="020B0604020202020204" pitchFamily="34" charset="0"/>
            </a:endParaRPr>
          </a:p>
        </p:txBody>
      </p:sp>
      <p:sp>
        <p:nvSpPr>
          <p:cNvPr id="18" name="Text Placeholder 1"/>
          <p:cNvSpPr txBox="1">
            <a:spLocks/>
          </p:cNvSpPr>
          <p:nvPr/>
        </p:nvSpPr>
        <p:spPr>
          <a:xfrm>
            <a:off x="1987297" y="1837450"/>
            <a:ext cx="1548000" cy="360000"/>
          </a:xfrm>
          <a:prstGeom prst="chevron">
            <a:avLst>
              <a:gd name="adj" fmla="val 34136"/>
            </a:avLst>
          </a:prstGeom>
          <a:solidFill>
            <a:srgbClr val="005EB8"/>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stStyle>
          <a:p>
            <a:r>
              <a:rPr lang="en-US" sz="900" dirty="0" smtClean="0">
                <a:latin typeface="Arial" panose="020B0604020202020204" pitchFamily="34" charset="0"/>
              </a:rPr>
              <a:t>Planning structure/</a:t>
            </a:r>
          </a:p>
          <a:p>
            <a:r>
              <a:rPr lang="en-US" sz="900" dirty="0" smtClean="0">
                <a:latin typeface="Arial" panose="020B0604020202020204" pitchFamily="34" charset="0"/>
              </a:rPr>
              <a:t>-methodology</a:t>
            </a:r>
            <a:endParaRPr lang="en-US" sz="900" dirty="0">
              <a:latin typeface="Arial" panose="020B0604020202020204" pitchFamily="34" charset="0"/>
            </a:endParaRPr>
          </a:p>
        </p:txBody>
      </p:sp>
      <p:sp>
        <p:nvSpPr>
          <p:cNvPr id="19" name="Text Placeholder 2"/>
          <p:cNvSpPr txBox="1">
            <a:spLocks/>
          </p:cNvSpPr>
          <p:nvPr/>
        </p:nvSpPr>
        <p:spPr>
          <a:xfrm>
            <a:off x="491078" y="1837450"/>
            <a:ext cx="1548000" cy="360000"/>
          </a:xfrm>
          <a:prstGeom prst="homePlate">
            <a:avLst>
              <a:gd name="adj" fmla="val 34577"/>
            </a:avLst>
          </a:prstGeom>
          <a:solidFill>
            <a:srgbClr val="00338D"/>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900" dirty="0" smtClean="0">
                <a:latin typeface="Arial" panose="020B0604020202020204" pitchFamily="34" charset="0"/>
              </a:rPr>
              <a:t>Preparation/Kick-off</a:t>
            </a:r>
            <a:endParaRPr lang="en-US" sz="900" dirty="0">
              <a:latin typeface="Arial" panose="020B0604020202020204" pitchFamily="34" charset="0"/>
            </a:endParaRPr>
          </a:p>
        </p:txBody>
      </p:sp>
      <p:sp>
        <p:nvSpPr>
          <p:cNvPr id="20" name="Text Placeholder 4"/>
          <p:cNvSpPr txBox="1">
            <a:spLocks/>
          </p:cNvSpPr>
          <p:nvPr/>
        </p:nvSpPr>
        <p:spPr>
          <a:xfrm>
            <a:off x="4972905" y="1837450"/>
            <a:ext cx="1548000" cy="360000"/>
          </a:xfrm>
          <a:prstGeom prst="chevron">
            <a:avLst>
              <a:gd name="adj" fmla="val 34136"/>
            </a:avLst>
          </a:prstGeom>
          <a:solidFill>
            <a:srgbClr val="483698"/>
          </a:solidFill>
          <a:ln w="6350">
            <a:solidFill>
              <a:srgbClr val="483698"/>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stStyle>
          <a:p>
            <a:r>
              <a:rPr lang="en-US" sz="900" dirty="0" smtClean="0">
                <a:latin typeface="Arial" panose="020B0604020202020204" pitchFamily="34" charset="0"/>
              </a:rPr>
              <a:t>Analysis and </a:t>
            </a:r>
            <a:endParaRPr lang="en-US" sz="900" dirty="0">
              <a:latin typeface="Arial" panose="020B0604020202020204" pitchFamily="34" charset="0"/>
            </a:endParaRPr>
          </a:p>
          <a:p>
            <a:r>
              <a:rPr lang="en-US" sz="900" dirty="0" smtClean="0">
                <a:latin typeface="Arial" panose="020B0604020202020204" pitchFamily="34" charset="0"/>
              </a:rPr>
              <a:t>plausibility check</a:t>
            </a:r>
            <a:endParaRPr lang="en-US" sz="900" dirty="0">
              <a:latin typeface="Arial" panose="020B0604020202020204" pitchFamily="34" charset="0"/>
            </a:endParaRPr>
          </a:p>
        </p:txBody>
      </p:sp>
      <p:sp>
        <p:nvSpPr>
          <p:cNvPr id="21" name="Text Placeholder 3"/>
          <p:cNvSpPr txBox="1">
            <a:spLocks/>
          </p:cNvSpPr>
          <p:nvPr/>
        </p:nvSpPr>
        <p:spPr>
          <a:xfrm>
            <a:off x="3480101" y="1837450"/>
            <a:ext cx="1548000" cy="360000"/>
          </a:xfrm>
          <a:prstGeom prst="chevron">
            <a:avLst>
              <a:gd name="adj" fmla="val 34136"/>
            </a:avLst>
          </a:prstGeom>
          <a:solidFill>
            <a:srgbClr val="0091DA"/>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900" dirty="0" smtClean="0">
                <a:latin typeface="Arial" panose="020B0604020202020204" pitchFamily="34" charset="0"/>
              </a:rPr>
              <a:t>Basic value drivers</a:t>
            </a:r>
            <a:endParaRPr lang="en-US" sz="900" dirty="0">
              <a:latin typeface="Arial" panose="020B0604020202020204" pitchFamily="34" charset="0"/>
            </a:endParaRPr>
          </a:p>
        </p:txBody>
      </p:sp>
      <p:sp>
        <p:nvSpPr>
          <p:cNvPr id="22" name="Rectangle 18"/>
          <p:cNvSpPr>
            <a:spLocks/>
          </p:cNvSpPr>
          <p:nvPr/>
        </p:nvSpPr>
        <p:spPr>
          <a:xfrm>
            <a:off x="489774" y="2255090"/>
            <a:ext cx="1430665" cy="3024000"/>
          </a:xfrm>
          <a:prstGeom prst="rect">
            <a:avLst/>
          </a:prstGeom>
          <a:solidFill>
            <a:srgbClr val="00338D"/>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marL="216000" lvl="2" indent="-216000">
              <a:spcAft>
                <a:spcPts val="600"/>
              </a:spcAft>
              <a:buFont typeface="Univers for KPMG Light" panose="020B0403020202020204" pitchFamily="34" charset="0"/>
              <a:buChar char="—"/>
              <a:defRPr/>
            </a:pPr>
            <a:endParaRPr lang="en-US" sz="900" dirty="0" smtClean="0">
              <a:solidFill>
                <a:schemeClr val="bg1"/>
              </a:solidFill>
              <a:cs typeface="Arial" panose="020B0604020202020204" pitchFamily="34" charset="0"/>
            </a:endParaRPr>
          </a:p>
          <a:p>
            <a:pPr marL="0" lvl="2">
              <a:spcAft>
                <a:spcPts val="600"/>
              </a:spcAft>
              <a:defRPr/>
            </a:pPr>
            <a:endParaRPr lang="en-US" sz="900" dirty="0">
              <a:solidFill>
                <a:schemeClr val="bg1"/>
              </a:solidFill>
              <a:cs typeface="Arial" panose="020B0604020202020204" pitchFamily="34" charset="0"/>
            </a:endParaRP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Discussion </a:t>
            </a:r>
            <a:r>
              <a:rPr lang="en-US" sz="900" dirty="0">
                <a:solidFill>
                  <a:schemeClr val="bg1"/>
                </a:solidFill>
                <a:cs typeface="Arial" panose="020B0604020202020204" pitchFamily="34" charset="0"/>
              </a:rPr>
              <a:t>of the specific </a:t>
            </a:r>
            <a:r>
              <a:rPr lang="en-US" sz="900" dirty="0" smtClean="0">
                <a:solidFill>
                  <a:schemeClr val="bg1"/>
                </a:solidFill>
                <a:cs typeface="Arial" panose="020B0604020202020204" pitchFamily="34" charset="0"/>
              </a:rPr>
              <a:t>requirements</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Determination of product variant and deliverables </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Engagement letter </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Kick-off meeting</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Information request list (appropriate to product variant)</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First analysis and management interviews </a:t>
            </a:r>
            <a:endParaRPr lang="en-US" sz="900" dirty="0">
              <a:solidFill>
                <a:schemeClr val="bg1"/>
              </a:solidFill>
              <a:cs typeface="Arial" panose="020B0604020202020204" pitchFamily="34" charset="0"/>
            </a:endParaRPr>
          </a:p>
          <a:p>
            <a:r>
              <a:rPr lang="en-US" sz="900" b="1" dirty="0" smtClean="0">
                <a:solidFill>
                  <a:schemeClr val="bg1"/>
                </a:solidFill>
                <a:latin typeface="Arial" panose="020B0604020202020204" pitchFamily="34" charset="0"/>
              </a:rPr>
              <a:t> </a:t>
            </a:r>
          </a:p>
        </p:txBody>
      </p:sp>
      <p:sp>
        <p:nvSpPr>
          <p:cNvPr id="23" name="Rectangle 57"/>
          <p:cNvSpPr>
            <a:spLocks/>
          </p:cNvSpPr>
          <p:nvPr/>
        </p:nvSpPr>
        <p:spPr>
          <a:xfrm>
            <a:off x="1985614" y="2255089"/>
            <a:ext cx="1433252" cy="3024000"/>
          </a:xfrm>
          <a:prstGeom prst="rect">
            <a:avLst/>
          </a:prstGeom>
          <a:solidFill>
            <a:srgbClr val="005EB8"/>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marL="216000" lvl="2" indent="-216000">
              <a:spcAft>
                <a:spcPts val="600"/>
              </a:spcAft>
              <a:buFont typeface="Univers for KPMG Light" panose="020B0403020202020204" pitchFamily="34" charset="0"/>
              <a:buChar char="—"/>
              <a:defRPr/>
            </a:pPr>
            <a:endParaRPr lang="en-US" sz="900" dirty="0" smtClean="0">
              <a:solidFill>
                <a:schemeClr val="bg1"/>
              </a:solidFill>
              <a:cs typeface="Arial" panose="020B0604020202020204" pitchFamily="34" charset="0"/>
            </a:endParaRPr>
          </a:p>
          <a:p>
            <a:pPr marL="216000" lvl="2" indent="-216000">
              <a:spcAft>
                <a:spcPts val="600"/>
              </a:spcAft>
              <a:buFont typeface="Univers for KPMG Light" panose="020B0403020202020204" pitchFamily="34" charset="0"/>
              <a:buChar char="—"/>
              <a:defRPr/>
            </a:pPr>
            <a:endParaRPr lang="en-US" sz="900" dirty="0">
              <a:solidFill>
                <a:schemeClr val="bg1"/>
              </a:solidFill>
              <a:cs typeface="Arial" panose="020B0604020202020204" pitchFamily="34" charset="0"/>
            </a:endParaRP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Description of planning processes</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Planning orientation/ </a:t>
            </a:r>
            <a:br>
              <a:rPr lang="en-US" sz="900" dirty="0" smtClean="0">
                <a:solidFill>
                  <a:schemeClr val="bg1"/>
                </a:solidFill>
                <a:cs typeface="Arial" panose="020B0604020202020204" pitchFamily="34" charset="0"/>
              </a:rPr>
            </a:br>
            <a:r>
              <a:rPr lang="en-US" sz="900" dirty="0" smtClean="0">
                <a:solidFill>
                  <a:schemeClr val="bg1"/>
                </a:solidFill>
                <a:cs typeface="Arial" panose="020B0604020202020204" pitchFamily="34" charset="0"/>
              </a:rPr>
              <a:t>-purpose</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Time reference (currentness/starting point, planning horizon)</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Examination of:</a:t>
            </a:r>
            <a:endParaRPr lang="en-US" sz="900" dirty="0">
              <a:solidFill>
                <a:schemeClr val="bg1"/>
              </a:solidFill>
              <a:cs typeface="Arial" panose="020B0604020202020204" pitchFamily="34" charset="0"/>
            </a:endParaRPr>
          </a:p>
          <a:p>
            <a:pPr marL="358775" lvl="3" indent="-142875">
              <a:spcAft>
                <a:spcPts val="300"/>
              </a:spcAft>
              <a:buFont typeface="Univers for KPMG Light" panose="020B0403020202020204" pitchFamily="34" charset="0"/>
              <a:buChar char="-"/>
              <a:defRPr/>
            </a:pPr>
            <a:r>
              <a:rPr lang="en-US" sz="900" dirty="0">
                <a:solidFill>
                  <a:schemeClr val="bg1"/>
                </a:solidFill>
                <a:cs typeface="Arial" panose="020B0604020202020204" pitchFamily="34" charset="0"/>
              </a:rPr>
              <a:t>Factual </a:t>
            </a:r>
            <a:r>
              <a:rPr lang="en-US" sz="900" dirty="0" smtClean="0">
                <a:solidFill>
                  <a:schemeClr val="bg1"/>
                </a:solidFill>
                <a:cs typeface="Arial" panose="020B0604020202020204" pitchFamily="34" charset="0"/>
              </a:rPr>
              <a:t>appropriateness</a:t>
            </a:r>
            <a:endParaRPr lang="en-US" sz="900" dirty="0">
              <a:solidFill>
                <a:schemeClr val="bg1"/>
              </a:solidFill>
              <a:cs typeface="Arial" panose="020B0604020202020204" pitchFamily="34" charset="0"/>
            </a:endParaRPr>
          </a:p>
          <a:p>
            <a:pPr marL="358775" lvl="3" indent="-142875">
              <a:spcAft>
                <a:spcPts val="300"/>
              </a:spcAft>
              <a:buFont typeface="Univers for KPMG Light" panose="020B0403020202020204" pitchFamily="34" charset="0"/>
              <a:buChar char="-"/>
              <a:defRPr/>
            </a:pPr>
            <a:r>
              <a:rPr lang="en-US" sz="900" dirty="0">
                <a:solidFill>
                  <a:schemeClr val="bg1"/>
                </a:solidFill>
                <a:cs typeface="Arial" panose="020B0604020202020204" pitchFamily="34" charset="0"/>
              </a:rPr>
              <a:t>Integrity</a:t>
            </a:r>
          </a:p>
          <a:p>
            <a:pPr marL="358775" lvl="3" indent="-142875">
              <a:spcAft>
                <a:spcPts val="3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Mathematical correctness</a:t>
            </a:r>
            <a:endParaRPr lang="en-US" sz="900" dirty="0">
              <a:solidFill>
                <a:schemeClr val="bg1"/>
              </a:solidFill>
              <a:cs typeface="Arial" panose="020B0604020202020204" pitchFamily="34" charset="0"/>
            </a:endParaRPr>
          </a:p>
        </p:txBody>
      </p:sp>
      <p:sp>
        <p:nvSpPr>
          <p:cNvPr id="24" name="Rectangle 106"/>
          <p:cNvSpPr>
            <a:spLocks/>
          </p:cNvSpPr>
          <p:nvPr/>
        </p:nvSpPr>
        <p:spPr>
          <a:xfrm>
            <a:off x="3476292" y="2255089"/>
            <a:ext cx="1435840" cy="3024000"/>
          </a:xfrm>
          <a:prstGeom prst="rect">
            <a:avLst/>
          </a:prstGeom>
          <a:solidFill>
            <a:srgbClr val="0091DA"/>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54000" tIns="54000" rIns="54000" bIns="54000" rtlCol="0" anchor="t"/>
          <a:lstStyle/>
          <a:p>
            <a:pPr marL="216000" lvl="2" indent="-216000">
              <a:spcAft>
                <a:spcPts val="600"/>
              </a:spcAft>
              <a:buFont typeface="Univers for KPMG Light" panose="020B0403020202020204" pitchFamily="34" charset="0"/>
              <a:buChar char="—"/>
              <a:defRPr/>
            </a:pPr>
            <a:endParaRPr lang="en-US" sz="900" dirty="0" smtClean="0">
              <a:solidFill>
                <a:schemeClr val="bg1"/>
              </a:solidFill>
              <a:cs typeface="Arial" panose="020B0604020202020204" pitchFamily="34" charset="0"/>
            </a:endParaRPr>
          </a:p>
          <a:p>
            <a:pPr marL="216000" lvl="2" indent="-216000">
              <a:spcAft>
                <a:spcPts val="600"/>
              </a:spcAft>
              <a:buFont typeface="Univers for KPMG Light" panose="020B0403020202020204" pitchFamily="34" charset="0"/>
              <a:buChar char="—"/>
              <a:defRPr/>
            </a:pPr>
            <a:endParaRPr lang="en-US" sz="900" dirty="0">
              <a:solidFill>
                <a:schemeClr val="bg1"/>
              </a:solidFill>
              <a:cs typeface="Arial" panose="020B0604020202020204" pitchFamily="34" charset="0"/>
            </a:endParaRP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Analysis and representation of basic value drivers</a:t>
            </a:r>
            <a:endParaRPr lang="en-US" sz="900" b="1" dirty="0" smtClean="0">
              <a:solidFill>
                <a:schemeClr val="bg1"/>
              </a:solidFill>
              <a:latin typeface="Arial" panose="020B0604020202020204" pitchFamily="34" charset="0"/>
              <a:cs typeface="Arial" panose="020B0604020202020204" pitchFamily="34" charset="0"/>
            </a:endParaRPr>
          </a:p>
          <a:p>
            <a:pPr marL="216000" lvl="2" indent="-216000">
              <a:spcAft>
                <a:spcPts val="600"/>
              </a:spcAft>
              <a:buFont typeface="Univers for KPMG Light" panose="020B0403020202020204" pitchFamily="34" charset="0"/>
              <a:buChar char="—"/>
              <a:defRPr/>
            </a:pPr>
            <a:r>
              <a:rPr lang="en-US" sz="900" dirty="0" smtClean="0">
                <a:solidFill>
                  <a:schemeClr val="bg1"/>
                </a:solidFill>
                <a:latin typeface="Arial" panose="020B0604020202020204" pitchFamily="34" charset="0"/>
                <a:cs typeface="Arial" panose="020B0604020202020204" pitchFamily="34" charset="0"/>
              </a:rPr>
              <a:t>Ratio analysis</a:t>
            </a:r>
          </a:p>
          <a:p>
            <a:pPr marL="216000" lvl="2" indent="-216000">
              <a:spcAft>
                <a:spcPts val="600"/>
              </a:spcAft>
              <a:buFont typeface="Univers for KPMG Light" panose="020B0403020202020204" pitchFamily="34" charset="0"/>
              <a:buChar char="—"/>
              <a:defRPr/>
            </a:pPr>
            <a:r>
              <a:rPr lang="en-US" sz="900" dirty="0" smtClean="0">
                <a:solidFill>
                  <a:schemeClr val="bg1"/>
                </a:solidFill>
                <a:latin typeface="Arial" panose="020B0604020202020204" pitchFamily="34" charset="0"/>
                <a:cs typeface="Arial" panose="020B0604020202020204" pitchFamily="34" charset="0"/>
              </a:rPr>
              <a:t>Value driver trees</a:t>
            </a:r>
          </a:p>
          <a:p>
            <a:pPr marL="216000" lvl="2" indent="-216000">
              <a:spcAft>
                <a:spcPts val="600"/>
              </a:spcAft>
              <a:buFont typeface="Univers for KPMG Light" panose="020B0403020202020204" pitchFamily="34" charset="0"/>
              <a:buChar char="—"/>
              <a:defRPr/>
            </a:pPr>
            <a:r>
              <a:rPr lang="en-US" sz="900" dirty="0" smtClean="0">
                <a:solidFill>
                  <a:schemeClr val="bg1"/>
                </a:solidFill>
                <a:latin typeface="Arial" panose="020B0604020202020204" pitchFamily="34" charset="0"/>
                <a:cs typeface="Arial" panose="020B0604020202020204" pitchFamily="34" charset="0"/>
              </a:rPr>
              <a:t>Separation of planning assumptions</a:t>
            </a:r>
          </a:p>
          <a:p>
            <a:pPr marL="358775" lvl="3" indent="-142875">
              <a:spcAft>
                <a:spcPts val="3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Basic </a:t>
            </a:r>
            <a:r>
              <a:rPr lang="en-US" sz="900" dirty="0">
                <a:solidFill>
                  <a:schemeClr val="bg1"/>
                </a:solidFill>
                <a:cs typeface="Arial" panose="020B0604020202020204" pitchFamily="34" charset="0"/>
              </a:rPr>
              <a:t>planning (base line)</a:t>
            </a:r>
          </a:p>
          <a:p>
            <a:pPr marL="358775" lvl="3" indent="-142875">
              <a:spcAft>
                <a:spcPts val="300"/>
              </a:spcAft>
              <a:buFont typeface="Univers for KPMG Light" panose="020B0403020202020204" pitchFamily="34" charset="0"/>
              <a:buChar char="-"/>
              <a:defRPr/>
            </a:pPr>
            <a:r>
              <a:rPr lang="en-US" sz="900" dirty="0">
                <a:solidFill>
                  <a:schemeClr val="bg1"/>
                </a:solidFill>
                <a:cs typeface="Arial" panose="020B0604020202020204" pitchFamily="34" charset="0"/>
              </a:rPr>
              <a:t>Base Case effects</a:t>
            </a:r>
          </a:p>
          <a:p>
            <a:pPr marL="358775" lvl="3" indent="-142875">
              <a:spcAft>
                <a:spcPts val="300"/>
              </a:spcAft>
              <a:buFont typeface="Univers for KPMG Light" panose="020B0403020202020204" pitchFamily="34" charset="0"/>
              <a:buChar char="-"/>
              <a:defRPr/>
            </a:pPr>
            <a:r>
              <a:rPr lang="en-US" sz="900" dirty="0">
                <a:solidFill>
                  <a:schemeClr val="bg1"/>
                </a:solidFill>
                <a:cs typeface="Arial" panose="020B0604020202020204" pitchFamily="34" charset="0"/>
              </a:rPr>
              <a:t>Effect of measures</a:t>
            </a:r>
          </a:p>
        </p:txBody>
      </p:sp>
      <p:sp>
        <p:nvSpPr>
          <p:cNvPr id="25" name="Rectangle 113"/>
          <p:cNvSpPr>
            <a:spLocks/>
          </p:cNvSpPr>
          <p:nvPr/>
        </p:nvSpPr>
        <p:spPr>
          <a:xfrm>
            <a:off x="4969558" y="2255089"/>
            <a:ext cx="1433090" cy="3024000"/>
          </a:xfrm>
          <a:prstGeom prst="rect">
            <a:avLst/>
          </a:prstGeom>
          <a:solidFill>
            <a:srgbClr val="483698"/>
          </a:solidFill>
          <a:ln w="6350">
            <a:solidFill>
              <a:srgbClr val="483698"/>
            </a:solid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wrap="square" lIns="54000" tIns="54000" rIns="54000" bIns="54000" anchor="t"/>
          <a:lstStyle/>
          <a:p>
            <a:pPr marL="216000" lvl="2" indent="-216000">
              <a:spcAft>
                <a:spcPts val="600"/>
              </a:spcAft>
              <a:buFont typeface="Univers for KPMG Light" panose="020B0403020202020204" pitchFamily="34" charset="0"/>
              <a:buChar char="—"/>
              <a:defRPr/>
            </a:pPr>
            <a:endParaRPr lang="en-US" sz="900" dirty="0" smtClean="0">
              <a:solidFill>
                <a:schemeClr val="bg1"/>
              </a:solidFill>
              <a:cs typeface="Arial" panose="020B0604020202020204" pitchFamily="34" charset="0"/>
            </a:endParaRPr>
          </a:p>
          <a:p>
            <a:pPr marL="216000" lvl="2" indent="-216000">
              <a:spcAft>
                <a:spcPts val="600"/>
              </a:spcAft>
              <a:buFont typeface="Univers for KPMG Light" panose="020B0403020202020204" pitchFamily="34" charset="0"/>
              <a:buChar char="—"/>
              <a:defRPr/>
            </a:pPr>
            <a:endParaRPr lang="en-US" sz="900" dirty="0">
              <a:solidFill>
                <a:schemeClr val="bg1"/>
              </a:solidFill>
              <a:cs typeface="Arial" panose="020B0604020202020204" pitchFamily="34" charset="0"/>
            </a:endParaRP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Analysis of general planning assumptions or assumptions regarding basic planning</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Analysis of Base Case effects  </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Analysis of impact and run-up of effects of the measures </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Detailed assessment of single planning items </a:t>
            </a:r>
            <a:endParaRPr lang="en-US" sz="900" dirty="0">
              <a:solidFill>
                <a:schemeClr val="bg1"/>
              </a:solidFill>
              <a:cs typeface="Arial" panose="020B0604020202020204" pitchFamily="34" charset="0"/>
            </a:endParaRPr>
          </a:p>
        </p:txBody>
      </p:sp>
      <p:sp>
        <p:nvSpPr>
          <p:cNvPr id="26" name="Rectangle 114"/>
          <p:cNvSpPr>
            <a:spLocks/>
          </p:cNvSpPr>
          <p:nvPr/>
        </p:nvSpPr>
        <p:spPr>
          <a:xfrm>
            <a:off x="6460074" y="2255089"/>
            <a:ext cx="1441016" cy="3024000"/>
          </a:xfrm>
          <a:prstGeom prst="rect">
            <a:avLst/>
          </a:prstGeom>
          <a:solidFill>
            <a:srgbClr val="470A68"/>
          </a:solidFill>
          <a:ln w="635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wrap="square" lIns="54000" tIns="54000" rIns="54000" bIns="54000" anchor="t"/>
          <a:lstStyle/>
          <a:p>
            <a:pPr marL="216000" lvl="2" indent="-216000">
              <a:spcAft>
                <a:spcPts val="600"/>
              </a:spcAft>
              <a:buFont typeface="Univers for KPMG Light" panose="020B0403020202020204" pitchFamily="34" charset="0"/>
              <a:buChar char="—"/>
              <a:defRPr/>
            </a:pPr>
            <a:endParaRPr lang="en-US" sz="900" dirty="0" smtClean="0">
              <a:solidFill>
                <a:schemeClr val="bg1"/>
              </a:solidFill>
              <a:cs typeface="Arial" panose="020B0604020202020204" pitchFamily="34" charset="0"/>
            </a:endParaRPr>
          </a:p>
          <a:p>
            <a:pPr marL="216000" lvl="2" indent="-216000">
              <a:spcAft>
                <a:spcPts val="600"/>
              </a:spcAft>
              <a:buFont typeface="Univers for KPMG Light" panose="020B0403020202020204" pitchFamily="34" charset="0"/>
              <a:buChar char="—"/>
              <a:defRPr/>
            </a:pPr>
            <a:endParaRPr lang="en-US" sz="900" dirty="0">
              <a:solidFill>
                <a:schemeClr val="bg1"/>
              </a:solidFill>
              <a:cs typeface="Arial" panose="020B0604020202020204" pitchFamily="34" charset="0"/>
            </a:endParaRP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Representation of key sensitivities </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Derivation and representation of scenarios </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Representation of adjusted case</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Identification of corridors (FCF)</a:t>
            </a:r>
          </a:p>
          <a:p>
            <a:pPr marL="216000" lvl="2" indent="-216000">
              <a:spcAft>
                <a:spcPts val="600"/>
              </a:spcAft>
              <a:buFont typeface="Univers for KPMG Light" panose="020B0403020202020204" pitchFamily="34" charset="0"/>
              <a:buChar char="—"/>
              <a:defRPr/>
            </a:pPr>
            <a:endParaRPr lang="en-US" sz="900" b="1" dirty="0" smtClean="0">
              <a:solidFill>
                <a:schemeClr val="bg1"/>
              </a:solidFill>
              <a:latin typeface="Arial" panose="020B0604020202020204" pitchFamily="34" charset="0"/>
            </a:endParaRPr>
          </a:p>
        </p:txBody>
      </p:sp>
      <p:sp>
        <p:nvSpPr>
          <p:cNvPr id="28" name="Text Placeholder 1"/>
          <p:cNvSpPr txBox="1">
            <a:spLocks/>
          </p:cNvSpPr>
          <p:nvPr/>
        </p:nvSpPr>
        <p:spPr>
          <a:xfrm>
            <a:off x="7958515" y="1837450"/>
            <a:ext cx="1577371" cy="360000"/>
          </a:xfrm>
          <a:prstGeom prst="chevron">
            <a:avLst>
              <a:gd name="adj" fmla="val 34136"/>
            </a:avLst>
          </a:prstGeom>
          <a:solidFill>
            <a:srgbClr val="6D2077"/>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stStyle>
          <a:p>
            <a:r>
              <a:rPr lang="en-US" sz="900" dirty="0" smtClean="0">
                <a:solidFill>
                  <a:schemeClr val="bg1"/>
                </a:solidFill>
                <a:latin typeface="Arial" panose="020B0604020202020204" pitchFamily="34" charset="0"/>
              </a:rPr>
              <a:t>Overall statement/ </a:t>
            </a:r>
            <a:br>
              <a:rPr lang="en-US" sz="900" dirty="0" smtClean="0">
                <a:solidFill>
                  <a:schemeClr val="bg1"/>
                </a:solidFill>
                <a:latin typeface="Arial" panose="020B0604020202020204" pitchFamily="34" charset="0"/>
              </a:rPr>
            </a:br>
            <a:r>
              <a:rPr lang="en-US" sz="900" dirty="0" smtClean="0">
                <a:solidFill>
                  <a:schemeClr val="bg1"/>
                </a:solidFill>
                <a:latin typeface="Arial" panose="020B0604020202020204" pitchFamily="34" charset="0"/>
              </a:rPr>
              <a:t>action recommendation</a:t>
            </a:r>
          </a:p>
        </p:txBody>
      </p:sp>
      <p:sp>
        <p:nvSpPr>
          <p:cNvPr id="29" name="Rectangle 114"/>
          <p:cNvSpPr>
            <a:spLocks/>
          </p:cNvSpPr>
          <p:nvPr/>
        </p:nvSpPr>
        <p:spPr>
          <a:xfrm>
            <a:off x="7966264" y="2255089"/>
            <a:ext cx="1458535" cy="3024000"/>
          </a:xfrm>
          <a:prstGeom prst="rect">
            <a:avLst/>
          </a:prstGeom>
          <a:solidFill>
            <a:srgbClr val="6D2077"/>
          </a:solidFill>
          <a:ln w="635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wrap="square" lIns="54000" tIns="54000" rIns="54000" bIns="54000" anchor="t"/>
          <a:lstStyle/>
          <a:p>
            <a:pPr marL="216000" lvl="2" indent="-216000">
              <a:spcAft>
                <a:spcPts val="600"/>
              </a:spcAft>
              <a:buFont typeface="Univers for KPMG Light" panose="020B0403020202020204" pitchFamily="34" charset="0"/>
              <a:buChar char="—"/>
              <a:defRPr/>
            </a:pPr>
            <a:endParaRPr lang="en-US" sz="900" dirty="0" smtClean="0">
              <a:solidFill>
                <a:schemeClr val="bg1"/>
              </a:solidFill>
              <a:cs typeface="Arial" panose="020B0604020202020204" pitchFamily="34" charset="0"/>
            </a:endParaRPr>
          </a:p>
          <a:p>
            <a:pPr marL="216000" lvl="2" indent="-216000">
              <a:spcAft>
                <a:spcPts val="600"/>
              </a:spcAft>
              <a:buFont typeface="Univers for KPMG Light" panose="020B0403020202020204" pitchFamily="34" charset="0"/>
              <a:buChar char="—"/>
              <a:defRPr/>
            </a:pPr>
            <a:endParaRPr lang="en-US" sz="900" dirty="0">
              <a:solidFill>
                <a:schemeClr val="bg1"/>
              </a:solidFill>
              <a:cs typeface="Arial" panose="020B0604020202020204" pitchFamily="34" charset="0"/>
            </a:endParaRP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Statement to robustness of overall planning and their suitability </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Identification and evaluation of additional measure potentials </a:t>
            </a:r>
          </a:p>
          <a:p>
            <a:pPr marL="216000" lvl="2" indent="-216000">
              <a:spcAft>
                <a:spcPts val="600"/>
              </a:spcAft>
              <a:buFont typeface="Univers for KPMG Light" panose="020B0403020202020204" pitchFamily="34" charset="0"/>
              <a:buChar char="—"/>
              <a:defRPr/>
            </a:pPr>
            <a:r>
              <a:rPr lang="en-US" sz="900" dirty="0" smtClean="0">
                <a:solidFill>
                  <a:schemeClr val="bg1"/>
                </a:solidFill>
                <a:cs typeface="Arial" panose="020B0604020202020204" pitchFamily="34" charset="0"/>
              </a:rPr>
              <a:t>Recommendations for action / next steps  </a:t>
            </a:r>
            <a:endParaRPr lang="en-US" sz="900" dirty="0">
              <a:solidFill>
                <a:schemeClr val="bg1"/>
              </a:solidFill>
              <a:cs typeface="Arial" panose="020B0604020202020204" pitchFamily="34" charset="0"/>
            </a:endParaRPr>
          </a:p>
        </p:txBody>
      </p:sp>
      <p:sp>
        <p:nvSpPr>
          <p:cNvPr id="30" name="Gleichschenkliges Dreieck 29"/>
          <p:cNvSpPr/>
          <p:nvPr/>
        </p:nvSpPr>
        <p:spPr>
          <a:xfrm rot="10800000">
            <a:off x="484587" y="5311186"/>
            <a:ext cx="1443600" cy="94578"/>
          </a:xfrm>
          <a:prstGeom prst="triangle">
            <a:avLst>
              <a:gd name="adj" fmla="val 47355"/>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tx1"/>
              </a:solidFill>
            </a:endParaRPr>
          </a:p>
        </p:txBody>
      </p:sp>
      <p:sp>
        <p:nvSpPr>
          <p:cNvPr id="31" name="Gleichschenkliges Dreieck 30"/>
          <p:cNvSpPr/>
          <p:nvPr/>
        </p:nvSpPr>
        <p:spPr>
          <a:xfrm rot="10800000">
            <a:off x="1982360" y="5310906"/>
            <a:ext cx="1443600" cy="94859"/>
          </a:xfrm>
          <a:prstGeom prst="triangle">
            <a:avLst>
              <a:gd name="adj" fmla="val 4735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tx1"/>
              </a:solidFill>
            </a:endParaRPr>
          </a:p>
        </p:txBody>
      </p:sp>
      <p:sp>
        <p:nvSpPr>
          <p:cNvPr id="32" name="Gleichschenkliges Dreieck 31"/>
          <p:cNvSpPr/>
          <p:nvPr/>
        </p:nvSpPr>
        <p:spPr>
          <a:xfrm rot="10800000">
            <a:off x="3480133" y="5310905"/>
            <a:ext cx="1443600" cy="94859"/>
          </a:xfrm>
          <a:prstGeom prst="triangle">
            <a:avLst>
              <a:gd name="adj" fmla="val 4735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tx1"/>
              </a:solidFill>
            </a:endParaRPr>
          </a:p>
        </p:txBody>
      </p:sp>
      <p:sp>
        <p:nvSpPr>
          <p:cNvPr id="33" name="Gleichschenkliges Dreieck 32"/>
          <p:cNvSpPr/>
          <p:nvPr/>
        </p:nvSpPr>
        <p:spPr>
          <a:xfrm rot="10800000">
            <a:off x="4977906" y="5310906"/>
            <a:ext cx="1443600" cy="94859"/>
          </a:xfrm>
          <a:prstGeom prst="triangle">
            <a:avLst>
              <a:gd name="adj" fmla="val 47355"/>
            </a:avLst>
          </a:prstGeom>
          <a:solidFill>
            <a:srgbClr val="483698"/>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tx1"/>
              </a:solidFill>
            </a:endParaRPr>
          </a:p>
        </p:txBody>
      </p:sp>
      <p:sp>
        <p:nvSpPr>
          <p:cNvPr id="34" name="Gleichschenkliges Dreieck 33"/>
          <p:cNvSpPr/>
          <p:nvPr/>
        </p:nvSpPr>
        <p:spPr>
          <a:xfrm rot="10800000">
            <a:off x="6460075" y="5310905"/>
            <a:ext cx="1443600" cy="94860"/>
          </a:xfrm>
          <a:prstGeom prst="triangle">
            <a:avLst>
              <a:gd name="adj" fmla="val 47355"/>
            </a:avLst>
          </a:prstGeom>
          <a:solidFill>
            <a:srgbClr val="470A68"/>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tx1"/>
              </a:solidFill>
            </a:endParaRPr>
          </a:p>
        </p:txBody>
      </p:sp>
      <p:sp>
        <p:nvSpPr>
          <p:cNvPr id="38" name="Gleichschenkliges Dreieck 37"/>
          <p:cNvSpPr/>
          <p:nvPr/>
        </p:nvSpPr>
        <p:spPr>
          <a:xfrm rot="10800000">
            <a:off x="7966264" y="5310907"/>
            <a:ext cx="1443600" cy="94860"/>
          </a:xfrm>
          <a:prstGeom prst="triangle">
            <a:avLst>
              <a:gd name="adj" fmla="val 47355"/>
            </a:avLst>
          </a:prstGeom>
          <a:solidFill>
            <a:srgbClr val="6D2077"/>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tx1"/>
              </a:solidFill>
            </a:endParaRPr>
          </a:p>
        </p:txBody>
      </p:sp>
      <p:sp>
        <p:nvSpPr>
          <p:cNvPr id="8" name="Textfeld 7"/>
          <p:cNvSpPr txBox="1"/>
          <p:nvPr/>
        </p:nvSpPr>
        <p:spPr>
          <a:xfrm>
            <a:off x="494493" y="5436013"/>
            <a:ext cx="1430019" cy="571203"/>
          </a:xfrm>
          <a:prstGeom prst="rect">
            <a:avLst/>
          </a:prstGeom>
          <a:noFill/>
        </p:spPr>
        <p:txBody>
          <a:bodyPr wrap="square" lIns="54610" tIns="54610" rIns="54610" bIns="54610" rtlCol="0">
            <a:noAutofit/>
          </a:bodyPr>
          <a:lstStyle/>
          <a:p>
            <a:pPr algn="ctr">
              <a:spcAft>
                <a:spcPts val="600"/>
              </a:spcAft>
            </a:pPr>
            <a:r>
              <a:rPr lang="en-US" sz="900" b="1" dirty="0" smtClean="0"/>
              <a:t>What is the specific „scope of work“ of our activities?</a:t>
            </a:r>
          </a:p>
        </p:txBody>
      </p:sp>
      <p:sp>
        <p:nvSpPr>
          <p:cNvPr id="40" name="Textfeld 39"/>
          <p:cNvSpPr txBox="1"/>
          <p:nvPr/>
        </p:nvSpPr>
        <p:spPr>
          <a:xfrm>
            <a:off x="1990284" y="5436013"/>
            <a:ext cx="1420237" cy="571203"/>
          </a:xfrm>
          <a:prstGeom prst="rect">
            <a:avLst/>
          </a:prstGeom>
          <a:noFill/>
        </p:spPr>
        <p:txBody>
          <a:bodyPr wrap="square" lIns="54610" tIns="54610" rIns="54610" bIns="54610" rtlCol="0">
            <a:noAutofit/>
          </a:bodyPr>
          <a:lstStyle/>
          <a:p>
            <a:pPr algn="ctr">
              <a:spcAft>
                <a:spcPts val="600"/>
              </a:spcAft>
            </a:pPr>
            <a:r>
              <a:rPr lang="en-US" sz="900" b="1" dirty="0" smtClean="0"/>
              <a:t>How was it planned and is the approach reliable?</a:t>
            </a:r>
          </a:p>
        </p:txBody>
      </p:sp>
      <p:sp>
        <p:nvSpPr>
          <p:cNvPr id="45" name="Textfeld 44"/>
          <p:cNvSpPr txBox="1"/>
          <p:nvPr/>
        </p:nvSpPr>
        <p:spPr>
          <a:xfrm>
            <a:off x="3476293" y="5436013"/>
            <a:ext cx="1435840" cy="571203"/>
          </a:xfrm>
          <a:prstGeom prst="rect">
            <a:avLst/>
          </a:prstGeom>
          <a:noFill/>
        </p:spPr>
        <p:txBody>
          <a:bodyPr wrap="square" lIns="54610" tIns="54610" rIns="54610" bIns="54610" rtlCol="0">
            <a:noAutofit/>
          </a:bodyPr>
          <a:lstStyle/>
          <a:p>
            <a:pPr algn="ctr">
              <a:spcAft>
                <a:spcPts val="600"/>
              </a:spcAft>
            </a:pPr>
            <a:r>
              <a:rPr lang="en-US" sz="900" b="1" dirty="0" smtClean="0"/>
              <a:t>What happens essentially in the planning and where are the control levers?</a:t>
            </a:r>
          </a:p>
        </p:txBody>
      </p:sp>
      <p:sp>
        <p:nvSpPr>
          <p:cNvPr id="48" name="Textfeld 47"/>
          <p:cNvSpPr txBox="1"/>
          <p:nvPr/>
        </p:nvSpPr>
        <p:spPr>
          <a:xfrm>
            <a:off x="4977905" y="5436013"/>
            <a:ext cx="1443601" cy="571203"/>
          </a:xfrm>
          <a:prstGeom prst="rect">
            <a:avLst/>
          </a:prstGeom>
          <a:noFill/>
        </p:spPr>
        <p:txBody>
          <a:bodyPr wrap="square" lIns="54610" tIns="54610" rIns="54610" bIns="54610" rtlCol="0">
            <a:noAutofit/>
          </a:bodyPr>
          <a:lstStyle/>
          <a:p>
            <a:pPr algn="ctr">
              <a:spcAft>
                <a:spcPts val="600"/>
              </a:spcAft>
            </a:pPr>
            <a:r>
              <a:rPr lang="en-US" sz="900" b="1" dirty="0" smtClean="0"/>
              <a:t>What are the changes of the planning based on? Are they plausible?</a:t>
            </a:r>
          </a:p>
        </p:txBody>
      </p:sp>
      <p:sp>
        <p:nvSpPr>
          <p:cNvPr id="49" name="Textfeld 48"/>
          <p:cNvSpPr txBox="1"/>
          <p:nvPr/>
        </p:nvSpPr>
        <p:spPr>
          <a:xfrm>
            <a:off x="6460075" y="5436013"/>
            <a:ext cx="1441016" cy="571203"/>
          </a:xfrm>
          <a:prstGeom prst="rect">
            <a:avLst/>
          </a:prstGeom>
          <a:noFill/>
        </p:spPr>
        <p:txBody>
          <a:bodyPr wrap="square" lIns="54610" tIns="54610" rIns="54610" bIns="54610" rtlCol="0">
            <a:noAutofit/>
          </a:bodyPr>
          <a:lstStyle/>
          <a:p>
            <a:pPr algn="ctr">
              <a:spcAft>
                <a:spcPts val="600"/>
              </a:spcAft>
            </a:pPr>
            <a:r>
              <a:rPr lang="en-US" sz="900" b="1" dirty="0" smtClean="0"/>
              <a:t>What is a realistic range for FCF as basis of financing and investment decisions?</a:t>
            </a:r>
          </a:p>
        </p:txBody>
      </p:sp>
      <p:sp>
        <p:nvSpPr>
          <p:cNvPr id="50" name="Textfeld 49"/>
          <p:cNvSpPr txBox="1"/>
          <p:nvPr/>
        </p:nvSpPr>
        <p:spPr>
          <a:xfrm>
            <a:off x="7958515" y="5436013"/>
            <a:ext cx="1458535" cy="571203"/>
          </a:xfrm>
          <a:prstGeom prst="rect">
            <a:avLst/>
          </a:prstGeom>
          <a:noFill/>
        </p:spPr>
        <p:txBody>
          <a:bodyPr wrap="square" lIns="54610" tIns="54610" rIns="54610" bIns="54610" rtlCol="0">
            <a:noAutofit/>
          </a:bodyPr>
          <a:lstStyle/>
          <a:p>
            <a:pPr algn="ctr"/>
            <a:r>
              <a:rPr lang="en-US" sz="900" b="1" dirty="0" smtClean="0"/>
              <a:t>Is the </a:t>
            </a:r>
            <a:r>
              <a:rPr lang="en-US" sz="900" b="1" dirty="0"/>
              <a:t>planning </a:t>
            </a:r>
            <a:r>
              <a:rPr lang="en-US" sz="900" b="1" dirty="0" smtClean="0"/>
              <a:t>robust? What measures are recommended for improvement?</a:t>
            </a:r>
          </a:p>
        </p:txBody>
      </p:sp>
      <p:sp>
        <p:nvSpPr>
          <p:cNvPr id="9" name="Rechteck 8"/>
          <p:cNvSpPr/>
          <p:nvPr/>
        </p:nvSpPr>
        <p:spPr>
          <a:xfrm>
            <a:off x="491955" y="1428052"/>
            <a:ext cx="1424808" cy="352079"/>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tx1"/>
                </a:solidFill>
              </a:rPr>
              <a:t>Scope of work</a:t>
            </a:r>
          </a:p>
        </p:txBody>
      </p:sp>
      <p:sp>
        <p:nvSpPr>
          <p:cNvPr id="51" name="Rechteck 50"/>
          <p:cNvSpPr/>
          <p:nvPr/>
        </p:nvSpPr>
        <p:spPr>
          <a:xfrm>
            <a:off x="1990284" y="1428052"/>
            <a:ext cx="4412364" cy="352079"/>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tx1"/>
                </a:solidFill>
              </a:rPr>
              <a:t>Analysis and content-related assessment of the planning </a:t>
            </a:r>
          </a:p>
        </p:txBody>
      </p:sp>
      <p:sp>
        <p:nvSpPr>
          <p:cNvPr id="52" name="Rechteck 51"/>
          <p:cNvSpPr/>
          <p:nvPr/>
        </p:nvSpPr>
        <p:spPr>
          <a:xfrm>
            <a:off x="6457445" y="1428052"/>
            <a:ext cx="1443645" cy="352079"/>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tx1"/>
                </a:solidFill>
              </a:rPr>
              <a:t>Sensitization</a:t>
            </a:r>
          </a:p>
        </p:txBody>
      </p:sp>
      <p:sp>
        <p:nvSpPr>
          <p:cNvPr id="53" name="Rechteck 52"/>
          <p:cNvSpPr/>
          <p:nvPr/>
        </p:nvSpPr>
        <p:spPr>
          <a:xfrm>
            <a:off x="7963636" y="1428052"/>
            <a:ext cx="1457055" cy="352079"/>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tx1"/>
                </a:solidFill>
              </a:rPr>
              <a:t>Derivation of action recommendation</a:t>
            </a:r>
          </a:p>
        </p:txBody>
      </p:sp>
      <p:sp>
        <p:nvSpPr>
          <p:cNvPr id="66" name="Ellipse 65"/>
          <p:cNvSpPr/>
          <p:nvPr/>
        </p:nvSpPr>
        <p:spPr>
          <a:xfrm>
            <a:off x="1062387" y="2325642"/>
            <a:ext cx="288000" cy="28800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100" b="1" dirty="0" smtClean="0">
                <a:solidFill>
                  <a:schemeClr val="bg1"/>
                </a:solidFill>
              </a:rPr>
              <a:t>1</a:t>
            </a:r>
          </a:p>
        </p:txBody>
      </p:sp>
      <p:sp>
        <p:nvSpPr>
          <p:cNvPr id="67" name="Ellipse 66"/>
          <p:cNvSpPr/>
          <p:nvPr/>
        </p:nvSpPr>
        <p:spPr>
          <a:xfrm>
            <a:off x="2555206" y="2327503"/>
            <a:ext cx="288000" cy="28800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100" b="1" dirty="0" smtClean="0">
                <a:solidFill>
                  <a:schemeClr val="bg1"/>
                </a:solidFill>
              </a:rPr>
              <a:t>2</a:t>
            </a:r>
          </a:p>
        </p:txBody>
      </p:sp>
      <p:sp>
        <p:nvSpPr>
          <p:cNvPr id="68" name="Ellipse 67"/>
          <p:cNvSpPr/>
          <p:nvPr/>
        </p:nvSpPr>
        <p:spPr>
          <a:xfrm>
            <a:off x="4065693" y="2325642"/>
            <a:ext cx="288000" cy="28800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100" b="1" dirty="0" smtClean="0">
                <a:solidFill>
                  <a:schemeClr val="bg1"/>
                </a:solidFill>
              </a:rPr>
              <a:t>3</a:t>
            </a:r>
          </a:p>
        </p:txBody>
      </p:sp>
      <p:sp>
        <p:nvSpPr>
          <p:cNvPr id="69" name="Ellipse 68"/>
          <p:cNvSpPr/>
          <p:nvPr/>
        </p:nvSpPr>
        <p:spPr>
          <a:xfrm>
            <a:off x="5555705" y="2325642"/>
            <a:ext cx="288000" cy="28800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100" b="1" dirty="0" smtClean="0">
                <a:solidFill>
                  <a:schemeClr val="bg1"/>
                </a:solidFill>
              </a:rPr>
              <a:t>4</a:t>
            </a:r>
          </a:p>
        </p:txBody>
      </p:sp>
      <p:sp>
        <p:nvSpPr>
          <p:cNvPr id="70" name="Ellipse 69"/>
          <p:cNvSpPr/>
          <p:nvPr/>
        </p:nvSpPr>
        <p:spPr>
          <a:xfrm>
            <a:off x="7053478" y="2332024"/>
            <a:ext cx="288000" cy="28800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100" b="1" dirty="0" smtClean="0">
                <a:solidFill>
                  <a:schemeClr val="bg1"/>
                </a:solidFill>
              </a:rPr>
              <a:t>5</a:t>
            </a:r>
          </a:p>
        </p:txBody>
      </p:sp>
      <p:sp>
        <p:nvSpPr>
          <p:cNvPr id="71" name="Ellipse 70"/>
          <p:cNvSpPr/>
          <p:nvPr/>
        </p:nvSpPr>
        <p:spPr>
          <a:xfrm>
            <a:off x="8551248" y="2332024"/>
            <a:ext cx="288000" cy="28800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100" b="1" dirty="0" smtClean="0">
                <a:solidFill>
                  <a:schemeClr val="bg1"/>
                </a:solidFill>
              </a:rPr>
              <a:t>6</a:t>
            </a:r>
          </a:p>
        </p:txBody>
      </p:sp>
    </p:spTree>
    <p:extLst>
      <p:ext uri="{BB962C8B-B14F-4D97-AF65-F5344CB8AC3E}">
        <p14:creationId xmlns:p14="http://schemas.microsoft.com/office/powerpoint/2010/main" val="33647991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smtClean="0"/>
              <a:t>Content</a:t>
            </a:r>
            <a:endParaRPr lang="en-US" dirty="0"/>
          </a:p>
        </p:txBody>
      </p:sp>
      <p:sp>
        <p:nvSpPr>
          <p:cNvPr id="7" name="Textfeld 23"/>
          <p:cNvSpPr txBox="1">
            <a:spLocks/>
          </p:cNvSpPr>
          <p:nvPr/>
        </p:nvSpPr>
        <p:spPr>
          <a:xfrm>
            <a:off x="488950" y="1428058"/>
            <a:ext cx="1392604" cy="288000"/>
          </a:xfrm>
          <a:prstGeom prst="rect">
            <a:avLst/>
          </a:prstGeom>
          <a:solidFill>
            <a:schemeClr val="accent1"/>
          </a:solidFill>
          <a:ln w="6350">
            <a:noFill/>
          </a:ln>
        </p:spPr>
        <p:txBody>
          <a:bodyPr wrap="none" lIns="54000" tIns="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Scope | Assessment</a:t>
            </a:r>
            <a:endParaRPr lang="en-US" sz="1600" i="1" dirty="0" smtClean="0">
              <a:solidFill>
                <a:schemeClr val="bg1"/>
              </a:solidFill>
              <a:latin typeface="KPMG Light" panose="020B0403030202040204" pitchFamily="34" charset="0"/>
              <a:cs typeface="Arial" pitchFamily="34" charset="0"/>
            </a:endParaRPr>
          </a:p>
        </p:txBody>
      </p:sp>
      <p:sp>
        <p:nvSpPr>
          <p:cNvPr id="8" name="Textfeld 23"/>
          <p:cNvSpPr txBox="1">
            <a:spLocks/>
          </p:cNvSpPr>
          <p:nvPr/>
        </p:nvSpPr>
        <p:spPr>
          <a:xfrm>
            <a:off x="1881554" y="1428058"/>
            <a:ext cx="7535496" cy="288000"/>
          </a:xfrm>
          <a:prstGeom prst="rect">
            <a:avLst/>
          </a:prstGeom>
          <a:solidFill>
            <a:srgbClr val="00338D"/>
          </a:solidFill>
          <a:ln w="6350">
            <a:noFill/>
          </a:ln>
        </p:spPr>
        <p:txBody>
          <a:bodyPr wrap="square" lIns="54000" tIns="54000" rIns="54000" bIns="54000" rtlCol="0" anchor="b">
            <a:noAutofit/>
          </a:bodyPr>
          <a:lstStyle/>
          <a:p>
            <a:pPr defTabSz="762000">
              <a:lnSpc>
                <a:spcPct val="95000"/>
              </a:lnSpc>
              <a:spcBef>
                <a:spcPct val="60000"/>
              </a:spcBef>
              <a:buClr>
                <a:srgbClr val="000066"/>
              </a:buClr>
            </a:pPr>
            <a:r>
              <a:rPr lang="en-US" sz="1100" b="1" dirty="0">
                <a:solidFill>
                  <a:schemeClr val="bg1"/>
                </a:solidFill>
              </a:rPr>
              <a:t>short without and with appraisal </a:t>
            </a:r>
          </a:p>
        </p:txBody>
      </p:sp>
      <p:sp>
        <p:nvSpPr>
          <p:cNvPr id="5" name="Textplatzhalter 4"/>
          <p:cNvSpPr>
            <a:spLocks noGrp="1"/>
          </p:cNvSpPr>
          <p:nvPr>
            <p:ph type="body" sz="quarter" idx="11"/>
          </p:nvPr>
        </p:nvSpPr>
        <p:spPr/>
        <p:txBody>
          <a:bodyPr/>
          <a:lstStyle/>
          <a:p>
            <a:r>
              <a:rPr lang="en-US" dirty="0" smtClean="0"/>
              <a:t>Planning Premises</a:t>
            </a:r>
            <a:endParaRPr lang="en-US" dirty="0"/>
          </a:p>
        </p:txBody>
      </p:sp>
      <p:graphicFrame>
        <p:nvGraphicFramePr>
          <p:cNvPr id="105" name="Tabelle 104"/>
          <p:cNvGraphicFramePr>
            <a:graphicFrameLocks noGrp="1"/>
          </p:cNvGraphicFramePr>
          <p:nvPr>
            <p:extLst>
              <p:ext uri="{D42A27DB-BD31-4B8C-83A1-F6EECF244321}">
                <p14:modId xmlns:p14="http://schemas.microsoft.com/office/powerpoint/2010/main" val="431578684"/>
              </p:ext>
            </p:extLst>
          </p:nvPr>
        </p:nvGraphicFramePr>
        <p:xfrm>
          <a:off x="1857755" y="1952625"/>
          <a:ext cx="6203147" cy="3782166"/>
        </p:xfrm>
        <a:graphic>
          <a:graphicData uri="http://schemas.openxmlformats.org/drawingml/2006/table">
            <a:tbl>
              <a:tblPr firstRow="1" bandRow="1">
                <a:tableStyleId>{2D5ABB26-0587-4C30-8999-92F81FD0307C}</a:tableStyleId>
              </a:tblPr>
              <a:tblGrid>
                <a:gridCol w="1476613"/>
                <a:gridCol w="2316954"/>
                <a:gridCol w="2409580"/>
              </a:tblGrid>
              <a:tr h="597184">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r>
              <a:tr h="1592491">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smtClean="0"/>
                        <a:t> </a:t>
                      </a:r>
                      <a:endParaRPr lang="en-US"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r>
              <a:tr h="1592491">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106" name="Rechteck 105"/>
          <p:cNvSpPr/>
          <p:nvPr/>
        </p:nvSpPr>
        <p:spPr>
          <a:xfrm>
            <a:off x="3340234" y="4149676"/>
            <a:ext cx="2300400" cy="1573200"/>
          </a:xfrm>
          <a:prstGeom prst="rect">
            <a:avLst/>
          </a:prstGeom>
          <a:solidFill>
            <a:schemeClr val="accent5"/>
          </a:solidFill>
          <a:ln>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1000" dirty="0" smtClean="0">
              <a:solidFill>
                <a:schemeClr val="bg1"/>
              </a:solidFill>
            </a:endParaRPr>
          </a:p>
        </p:txBody>
      </p:sp>
      <p:sp>
        <p:nvSpPr>
          <p:cNvPr id="107" name="Rechteck 106"/>
          <p:cNvSpPr/>
          <p:nvPr/>
        </p:nvSpPr>
        <p:spPr>
          <a:xfrm>
            <a:off x="5659635" y="4149637"/>
            <a:ext cx="2394000" cy="1573200"/>
          </a:xfrm>
          <a:prstGeom prst="rect">
            <a:avLst/>
          </a:prstGeom>
          <a:noFill/>
          <a:ln>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1000" dirty="0" smtClean="0">
              <a:solidFill>
                <a:schemeClr val="tx1"/>
              </a:solidFill>
            </a:endParaRPr>
          </a:p>
        </p:txBody>
      </p:sp>
      <p:sp>
        <p:nvSpPr>
          <p:cNvPr id="108" name="Rechteck 107"/>
          <p:cNvSpPr/>
          <p:nvPr/>
        </p:nvSpPr>
        <p:spPr>
          <a:xfrm>
            <a:off x="3342653" y="2558394"/>
            <a:ext cx="2298660" cy="1573530"/>
          </a:xfrm>
          <a:prstGeom prst="rect">
            <a:avLst/>
          </a:prstGeom>
          <a:solidFill>
            <a:srgbClr val="F68D2E"/>
          </a:solidFill>
          <a:ln>
            <a:solidFill>
              <a:srgbClr val="F68D2E"/>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1000" dirty="0" smtClean="0">
              <a:solidFill>
                <a:schemeClr val="bg1"/>
              </a:solidFill>
            </a:endParaRPr>
          </a:p>
        </p:txBody>
      </p:sp>
      <p:sp>
        <p:nvSpPr>
          <p:cNvPr id="110" name="Rectangle 42"/>
          <p:cNvSpPr>
            <a:spLocks noChangeArrowheads="1"/>
          </p:cNvSpPr>
          <p:nvPr/>
        </p:nvSpPr>
        <p:spPr bwMode="gray">
          <a:xfrm>
            <a:off x="6288724" y="2051189"/>
            <a:ext cx="1164233" cy="378148"/>
          </a:xfrm>
          <a:prstGeom prst="rect">
            <a:avLst/>
          </a:prstGeom>
          <a:solidFill>
            <a:schemeClr val="tx2"/>
          </a:solidFill>
          <a:ln w="3175">
            <a:noFill/>
            <a:prstDash val="dash"/>
            <a:miter lim="800000"/>
            <a:headEnd/>
            <a:tailEnd/>
          </a:ln>
        </p:spPr>
        <p:txBody>
          <a:bodyPr wrap="none" lIns="36000" tIns="36000" rIns="36000" bIns="36000" anchor="ctr" anchorCtr="1"/>
          <a:lstStyle/>
          <a:p>
            <a:pPr algn="ctr" fontAlgn="base">
              <a:spcBef>
                <a:spcPct val="0"/>
              </a:spcBef>
              <a:spcAft>
                <a:spcPct val="0"/>
              </a:spcAft>
            </a:pPr>
            <a:r>
              <a:rPr lang="en-US" sz="1000" b="1" dirty="0" smtClean="0">
                <a:solidFill>
                  <a:srgbClr val="FFFFFF"/>
                </a:solidFill>
              </a:rPr>
              <a:t>long</a:t>
            </a:r>
            <a:endParaRPr lang="en-US" sz="1000" b="1" dirty="0">
              <a:solidFill>
                <a:srgbClr val="FFFFFF"/>
              </a:solidFill>
            </a:endParaRPr>
          </a:p>
        </p:txBody>
      </p:sp>
      <p:sp>
        <p:nvSpPr>
          <p:cNvPr id="111" name="Rechteck 110"/>
          <p:cNvSpPr/>
          <p:nvPr/>
        </p:nvSpPr>
        <p:spPr>
          <a:xfrm>
            <a:off x="5659635" y="2558394"/>
            <a:ext cx="2394135" cy="1573200"/>
          </a:xfrm>
          <a:prstGeom prst="rect">
            <a:avLst/>
          </a:prstGeom>
          <a:noFill/>
          <a:ln>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1000" dirty="0" smtClean="0">
              <a:solidFill>
                <a:schemeClr val="tx1"/>
              </a:solidFill>
            </a:endParaRPr>
          </a:p>
        </p:txBody>
      </p:sp>
      <p:sp>
        <p:nvSpPr>
          <p:cNvPr id="113" name="Rectangle 42"/>
          <p:cNvSpPr>
            <a:spLocks noChangeArrowheads="1"/>
          </p:cNvSpPr>
          <p:nvPr/>
        </p:nvSpPr>
        <p:spPr bwMode="gray">
          <a:xfrm>
            <a:off x="3935884" y="2051189"/>
            <a:ext cx="1164233" cy="378148"/>
          </a:xfrm>
          <a:prstGeom prst="rect">
            <a:avLst/>
          </a:prstGeom>
          <a:solidFill>
            <a:schemeClr val="tx2"/>
          </a:solidFill>
          <a:ln w="3175">
            <a:noFill/>
            <a:prstDash val="dash"/>
            <a:miter lim="800000"/>
            <a:headEnd/>
            <a:tailEnd/>
          </a:ln>
        </p:spPr>
        <p:txBody>
          <a:bodyPr wrap="none" lIns="36000" tIns="36000" rIns="36000" bIns="36000" anchor="ctr" anchorCtr="1"/>
          <a:lstStyle/>
          <a:p>
            <a:pPr algn="ctr" fontAlgn="base">
              <a:spcBef>
                <a:spcPct val="0"/>
              </a:spcBef>
              <a:spcAft>
                <a:spcPct val="0"/>
              </a:spcAft>
            </a:pPr>
            <a:r>
              <a:rPr lang="en-US" sz="1000" b="1" dirty="0" smtClean="0">
                <a:solidFill>
                  <a:srgbClr val="FFFFFF"/>
                </a:solidFill>
              </a:rPr>
              <a:t>short</a:t>
            </a:r>
            <a:endParaRPr lang="en-US" sz="1000" b="1" dirty="0">
              <a:solidFill>
                <a:srgbClr val="FFFFFF"/>
              </a:solidFill>
            </a:endParaRPr>
          </a:p>
        </p:txBody>
      </p:sp>
      <p:sp>
        <p:nvSpPr>
          <p:cNvPr id="114" name="Rectangle 34"/>
          <p:cNvSpPr>
            <a:spLocks noChangeArrowheads="1"/>
          </p:cNvSpPr>
          <p:nvPr/>
        </p:nvSpPr>
        <p:spPr bwMode="gray">
          <a:xfrm>
            <a:off x="2019735" y="4221100"/>
            <a:ext cx="1134013" cy="378148"/>
          </a:xfrm>
          <a:prstGeom prst="rect">
            <a:avLst/>
          </a:prstGeom>
          <a:solidFill>
            <a:srgbClr val="005EB8"/>
          </a:solidFill>
          <a:ln w="6350">
            <a:noFill/>
            <a:prstDash val="dash"/>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with</a:t>
            </a:r>
            <a:br>
              <a:rPr lang="en-US" sz="1000" b="1" dirty="0" smtClean="0">
                <a:solidFill>
                  <a:schemeClr val="bg1"/>
                </a:solidFill>
                <a:cs typeface="Arial" charset="0"/>
              </a:rPr>
            </a:br>
            <a:r>
              <a:rPr lang="en-US" sz="1000" b="1" dirty="0" smtClean="0">
                <a:solidFill>
                  <a:schemeClr val="bg1"/>
                </a:solidFill>
                <a:cs typeface="Arial" charset="0"/>
              </a:rPr>
              <a:t>appraisal</a:t>
            </a:r>
            <a:endParaRPr lang="en-US" sz="1000" b="1" dirty="0">
              <a:solidFill>
                <a:schemeClr val="bg1"/>
              </a:solidFill>
              <a:cs typeface="Arial" charset="0"/>
            </a:endParaRPr>
          </a:p>
        </p:txBody>
      </p:sp>
      <p:cxnSp>
        <p:nvCxnSpPr>
          <p:cNvPr id="115" name="Gerade Verbindung 66"/>
          <p:cNvCxnSpPr/>
          <p:nvPr/>
        </p:nvCxnSpPr>
        <p:spPr>
          <a:xfrm flipH="1" flipV="1">
            <a:off x="1840443" y="1952514"/>
            <a:ext cx="1494856" cy="596451"/>
          </a:xfrm>
          <a:prstGeom prst="line">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116" name="Textfeld 115"/>
          <p:cNvSpPr txBox="1"/>
          <p:nvPr/>
        </p:nvSpPr>
        <p:spPr>
          <a:xfrm>
            <a:off x="2743416" y="2080275"/>
            <a:ext cx="494280" cy="153888"/>
          </a:xfrm>
          <a:prstGeom prst="rect">
            <a:avLst/>
          </a:prstGeom>
          <a:noFill/>
        </p:spPr>
        <p:txBody>
          <a:bodyPr wrap="square" lIns="0" tIns="0" rIns="0" bIns="0" rtlCol="0">
            <a:spAutoFit/>
          </a:bodyPr>
          <a:lstStyle/>
          <a:p>
            <a:r>
              <a:rPr lang="en-US" sz="1000" b="1" dirty="0" smtClean="0">
                <a:solidFill>
                  <a:srgbClr val="00338D"/>
                </a:solidFill>
              </a:rPr>
              <a:t>Scope</a:t>
            </a:r>
          </a:p>
        </p:txBody>
      </p:sp>
      <p:sp>
        <p:nvSpPr>
          <p:cNvPr id="117" name="Textfeld 116"/>
          <p:cNvSpPr txBox="1"/>
          <p:nvPr/>
        </p:nvSpPr>
        <p:spPr>
          <a:xfrm>
            <a:off x="2013446" y="2211457"/>
            <a:ext cx="792261" cy="307777"/>
          </a:xfrm>
          <a:prstGeom prst="rect">
            <a:avLst/>
          </a:prstGeom>
          <a:noFill/>
        </p:spPr>
        <p:txBody>
          <a:bodyPr wrap="square" lIns="0" tIns="0" rIns="0" bIns="0" rtlCol="0">
            <a:spAutoFit/>
          </a:bodyPr>
          <a:lstStyle/>
          <a:p>
            <a:r>
              <a:rPr lang="en-US" sz="1000" b="1" dirty="0" smtClean="0">
                <a:solidFill>
                  <a:srgbClr val="00338D"/>
                </a:solidFill>
              </a:rPr>
              <a:t>KPMG </a:t>
            </a:r>
            <a:br>
              <a:rPr lang="en-US" sz="1000" b="1" dirty="0" smtClean="0">
                <a:solidFill>
                  <a:srgbClr val="00338D"/>
                </a:solidFill>
              </a:rPr>
            </a:br>
            <a:r>
              <a:rPr lang="en-US" sz="1000" b="1" dirty="0" smtClean="0">
                <a:solidFill>
                  <a:srgbClr val="00338D"/>
                </a:solidFill>
              </a:rPr>
              <a:t>assessment</a:t>
            </a:r>
          </a:p>
        </p:txBody>
      </p:sp>
      <p:cxnSp>
        <p:nvCxnSpPr>
          <p:cNvPr id="118" name="Gerade Verbindung mit Pfeil 117"/>
          <p:cNvCxnSpPr/>
          <p:nvPr/>
        </p:nvCxnSpPr>
        <p:spPr>
          <a:xfrm>
            <a:off x="2743471" y="2026306"/>
            <a:ext cx="494225" cy="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Gerade Verbindung mit Pfeil 118"/>
          <p:cNvCxnSpPr/>
          <p:nvPr/>
        </p:nvCxnSpPr>
        <p:spPr>
          <a:xfrm>
            <a:off x="1920046" y="2097993"/>
            <a:ext cx="0" cy="39459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120" name="Textfeld 119"/>
          <p:cNvSpPr txBox="1"/>
          <p:nvPr/>
        </p:nvSpPr>
        <p:spPr>
          <a:xfrm>
            <a:off x="3566229" y="2594128"/>
            <a:ext cx="2081776" cy="461665"/>
          </a:xfrm>
          <a:prstGeom prst="rect">
            <a:avLst/>
          </a:prstGeom>
          <a:noFill/>
        </p:spPr>
        <p:txBody>
          <a:bodyPr wrap="square" lIns="0" tIns="0" rIns="0" bIns="0" rtlCol="0">
            <a:spAutoFit/>
          </a:bodyPr>
          <a:lstStyle/>
          <a:p>
            <a:r>
              <a:rPr lang="en-US" sz="1000" b="1" u="sng" dirty="0" smtClean="0">
                <a:solidFill>
                  <a:schemeClr val="bg1"/>
                </a:solidFill>
              </a:rPr>
              <a:t>Short </a:t>
            </a:r>
            <a:r>
              <a:rPr lang="en-US" sz="1000" b="1" dirty="0" smtClean="0">
                <a:solidFill>
                  <a:schemeClr val="bg1"/>
                </a:solidFill>
              </a:rPr>
              <a:t>presentation of the </a:t>
            </a:r>
          </a:p>
          <a:p>
            <a:r>
              <a:rPr lang="en-US" sz="1000" b="1" dirty="0" smtClean="0">
                <a:solidFill>
                  <a:schemeClr val="bg1"/>
                </a:solidFill>
              </a:rPr>
              <a:t>planning premises</a:t>
            </a:r>
            <a:br>
              <a:rPr lang="en-US" sz="1000" b="1" dirty="0" smtClean="0">
                <a:solidFill>
                  <a:schemeClr val="bg1"/>
                </a:solidFill>
              </a:rPr>
            </a:br>
            <a:r>
              <a:rPr lang="en-US" sz="1000" b="1" u="sng" dirty="0" smtClean="0">
                <a:solidFill>
                  <a:schemeClr val="bg1"/>
                </a:solidFill>
              </a:rPr>
              <a:t>without appraisal</a:t>
            </a:r>
          </a:p>
        </p:txBody>
      </p:sp>
      <p:sp>
        <p:nvSpPr>
          <p:cNvPr id="121" name="Textfeld 120"/>
          <p:cNvSpPr txBox="1"/>
          <p:nvPr/>
        </p:nvSpPr>
        <p:spPr>
          <a:xfrm>
            <a:off x="5951668" y="2594128"/>
            <a:ext cx="2036845" cy="461665"/>
          </a:xfrm>
          <a:prstGeom prst="rect">
            <a:avLst/>
          </a:prstGeom>
          <a:noFill/>
        </p:spPr>
        <p:txBody>
          <a:bodyPr wrap="square" lIns="0" tIns="0" rIns="0" bIns="0" rtlCol="0">
            <a:spAutoFit/>
          </a:bodyPr>
          <a:lstStyle/>
          <a:p>
            <a:r>
              <a:rPr lang="en-US" sz="1000" b="1" u="sng" dirty="0" smtClean="0">
                <a:solidFill>
                  <a:srgbClr val="00338D"/>
                </a:solidFill>
              </a:rPr>
              <a:t>Long </a:t>
            </a:r>
            <a:r>
              <a:rPr lang="en-US" sz="1000" b="1" dirty="0" smtClean="0">
                <a:solidFill>
                  <a:srgbClr val="00338D"/>
                </a:solidFill>
              </a:rPr>
              <a:t>presentation of the planning premises </a:t>
            </a:r>
            <a:br>
              <a:rPr lang="en-US" sz="1000" b="1" dirty="0" smtClean="0">
                <a:solidFill>
                  <a:srgbClr val="00338D"/>
                </a:solidFill>
              </a:rPr>
            </a:br>
            <a:r>
              <a:rPr lang="en-US" sz="1000" b="1" u="sng" dirty="0" smtClean="0">
                <a:solidFill>
                  <a:srgbClr val="00338D"/>
                </a:solidFill>
              </a:rPr>
              <a:t>without appraisal</a:t>
            </a:r>
          </a:p>
        </p:txBody>
      </p:sp>
      <p:sp>
        <p:nvSpPr>
          <p:cNvPr id="122" name="Textfeld 121"/>
          <p:cNvSpPr txBox="1"/>
          <p:nvPr/>
        </p:nvSpPr>
        <p:spPr bwMode="white">
          <a:xfrm>
            <a:off x="3566229" y="4170367"/>
            <a:ext cx="2021497" cy="307777"/>
          </a:xfrm>
          <a:prstGeom prst="rect">
            <a:avLst/>
          </a:prstGeom>
          <a:noFill/>
        </p:spPr>
        <p:txBody>
          <a:bodyPr wrap="square" lIns="0" tIns="0" rIns="0" bIns="0" rtlCol="0">
            <a:spAutoFit/>
          </a:bodyPr>
          <a:lstStyle/>
          <a:p>
            <a:r>
              <a:rPr lang="en-US" sz="1000" b="1" u="sng" dirty="0" smtClean="0">
                <a:solidFill>
                  <a:schemeClr val="bg1"/>
                </a:solidFill>
              </a:rPr>
              <a:t>Short </a:t>
            </a:r>
            <a:r>
              <a:rPr lang="en-US" sz="1000" b="1" dirty="0" smtClean="0">
                <a:solidFill>
                  <a:schemeClr val="bg1"/>
                </a:solidFill>
              </a:rPr>
              <a:t>presentation of the planning premises </a:t>
            </a:r>
            <a:r>
              <a:rPr lang="en-US" sz="1000" b="1" u="sng" dirty="0" smtClean="0">
                <a:solidFill>
                  <a:schemeClr val="bg1"/>
                </a:solidFill>
              </a:rPr>
              <a:t>with appraisal</a:t>
            </a:r>
          </a:p>
        </p:txBody>
      </p:sp>
      <p:sp>
        <p:nvSpPr>
          <p:cNvPr id="123" name="Textfeld 122"/>
          <p:cNvSpPr txBox="1"/>
          <p:nvPr/>
        </p:nvSpPr>
        <p:spPr>
          <a:xfrm>
            <a:off x="5951668" y="4170367"/>
            <a:ext cx="2036845" cy="307777"/>
          </a:xfrm>
          <a:prstGeom prst="rect">
            <a:avLst/>
          </a:prstGeom>
          <a:noFill/>
        </p:spPr>
        <p:txBody>
          <a:bodyPr wrap="square" lIns="0" tIns="0" rIns="0" bIns="0" rtlCol="0">
            <a:spAutoFit/>
          </a:bodyPr>
          <a:lstStyle/>
          <a:p>
            <a:r>
              <a:rPr lang="en-US" sz="1000" b="1" u="sng" dirty="0" smtClean="0">
                <a:solidFill>
                  <a:srgbClr val="00338D"/>
                </a:solidFill>
              </a:rPr>
              <a:t>Long </a:t>
            </a:r>
            <a:r>
              <a:rPr lang="en-US" sz="1000" b="1" dirty="0" smtClean="0">
                <a:solidFill>
                  <a:srgbClr val="00338D"/>
                </a:solidFill>
              </a:rPr>
              <a:t>presentation of the planning premises </a:t>
            </a:r>
            <a:r>
              <a:rPr lang="en-US" sz="1000" b="1" u="sng" dirty="0" smtClean="0">
                <a:solidFill>
                  <a:srgbClr val="00338D"/>
                </a:solidFill>
              </a:rPr>
              <a:t>with appraisal</a:t>
            </a:r>
          </a:p>
        </p:txBody>
      </p:sp>
      <p:sp>
        <p:nvSpPr>
          <p:cNvPr id="124" name="Ellipse 123"/>
          <p:cNvSpPr/>
          <p:nvPr/>
        </p:nvSpPr>
        <p:spPr>
          <a:xfrm>
            <a:off x="3361290" y="2594128"/>
            <a:ext cx="180000" cy="180000"/>
          </a:xfrm>
          <a:prstGeom prst="ellipse">
            <a:avLst/>
          </a:prstGeom>
          <a:solidFill>
            <a:srgbClr val="F68D2E"/>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1</a:t>
            </a:r>
            <a:endParaRPr lang="en-US" sz="1000" b="1" dirty="0">
              <a:solidFill>
                <a:schemeClr val="bg1"/>
              </a:solidFill>
            </a:endParaRPr>
          </a:p>
        </p:txBody>
      </p:sp>
      <p:sp>
        <p:nvSpPr>
          <p:cNvPr id="125" name="Ellipse 124"/>
          <p:cNvSpPr/>
          <p:nvPr/>
        </p:nvSpPr>
        <p:spPr>
          <a:xfrm>
            <a:off x="5735254" y="2594127"/>
            <a:ext cx="180000" cy="180000"/>
          </a:xfrm>
          <a:prstGeom prst="ellipse">
            <a:avLst/>
          </a:prstGeom>
          <a:solidFill>
            <a:srgbClr val="009A44"/>
          </a:solidFill>
          <a:ln>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smtClean="0"/>
              <a:t>3</a:t>
            </a:r>
            <a:endParaRPr lang="en-US" sz="1000" b="1" dirty="0"/>
          </a:p>
        </p:txBody>
      </p:sp>
      <p:sp>
        <p:nvSpPr>
          <p:cNvPr id="126" name="Ellipse 125"/>
          <p:cNvSpPr/>
          <p:nvPr/>
        </p:nvSpPr>
        <p:spPr>
          <a:xfrm>
            <a:off x="3361290" y="4182090"/>
            <a:ext cx="180000" cy="180000"/>
          </a:xfrm>
          <a:prstGeom prst="ellipse">
            <a:avLst/>
          </a:prstGeom>
          <a:solidFill>
            <a:srgbClr val="EAAA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smtClean="0"/>
              <a:t>2</a:t>
            </a:r>
            <a:endParaRPr lang="en-US" sz="1000" b="1" dirty="0"/>
          </a:p>
        </p:txBody>
      </p:sp>
      <p:sp>
        <p:nvSpPr>
          <p:cNvPr id="127" name="Ellipse 126"/>
          <p:cNvSpPr/>
          <p:nvPr/>
        </p:nvSpPr>
        <p:spPr>
          <a:xfrm>
            <a:off x="5735254" y="4182090"/>
            <a:ext cx="180000" cy="180000"/>
          </a:xfrm>
          <a:prstGeom prst="ellipse">
            <a:avLst/>
          </a:prstGeom>
          <a:solidFill>
            <a:srgbClr val="43B02A"/>
          </a:solidFill>
          <a:ln>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smtClean="0"/>
              <a:t>4</a:t>
            </a:r>
            <a:endParaRPr lang="en-US" sz="1000" b="1" dirty="0"/>
          </a:p>
        </p:txBody>
      </p:sp>
      <p:sp>
        <p:nvSpPr>
          <p:cNvPr id="36" name="Rectangle 47"/>
          <p:cNvSpPr>
            <a:spLocks noChangeArrowheads="1"/>
          </p:cNvSpPr>
          <p:nvPr/>
        </p:nvSpPr>
        <p:spPr bwMode="gray">
          <a:xfrm>
            <a:off x="3414411" y="3158511"/>
            <a:ext cx="2160000" cy="684000"/>
          </a:xfrm>
          <a:prstGeom prst="rect">
            <a:avLst/>
          </a:prstGeom>
          <a:solidFill>
            <a:schemeClr val="bg1"/>
          </a:solidFill>
          <a:ln w="12700">
            <a:solidFill>
              <a:schemeClr val="tx1"/>
            </a:solidFill>
            <a:miter lim="800000"/>
            <a:headEnd/>
            <a:tailEnd/>
          </a:ln>
        </p:spPr>
        <p:txBody>
          <a:bodyPr wrap="none" anchor="ctr"/>
          <a:lstStyle/>
          <a:p>
            <a:pPr algn="ctr" fontAlgn="base">
              <a:spcBef>
                <a:spcPct val="0"/>
              </a:spcBef>
              <a:spcAft>
                <a:spcPct val="0"/>
              </a:spcAft>
            </a:pPr>
            <a:r>
              <a:rPr lang="en-US" sz="1000" b="1" dirty="0" smtClean="0">
                <a:solidFill>
                  <a:srgbClr val="00338D"/>
                </a:solidFill>
                <a:cs typeface="Arial" charset="0"/>
              </a:rPr>
              <a:t>Pure presentation of the planning </a:t>
            </a:r>
            <a:br>
              <a:rPr lang="en-US" sz="1000" b="1" dirty="0" smtClean="0">
                <a:solidFill>
                  <a:srgbClr val="00338D"/>
                </a:solidFill>
                <a:cs typeface="Arial" charset="0"/>
              </a:rPr>
            </a:br>
            <a:r>
              <a:rPr lang="en-US" sz="1000" b="1" dirty="0" smtClean="0">
                <a:solidFill>
                  <a:srgbClr val="00338D"/>
                </a:solidFill>
                <a:cs typeface="Arial" charset="0"/>
              </a:rPr>
              <a:t>premises, e.g. in the planning or </a:t>
            </a:r>
            <a:br>
              <a:rPr lang="en-US" sz="1000" b="1" dirty="0" smtClean="0">
                <a:solidFill>
                  <a:srgbClr val="00338D"/>
                </a:solidFill>
                <a:cs typeface="Arial" charset="0"/>
              </a:rPr>
            </a:br>
            <a:r>
              <a:rPr lang="en-US" sz="1000" b="1" dirty="0" smtClean="0">
                <a:solidFill>
                  <a:srgbClr val="00338D"/>
                </a:solidFill>
                <a:cs typeface="Arial" charset="0"/>
              </a:rPr>
              <a:t>presentation of the</a:t>
            </a:r>
            <a:br>
              <a:rPr lang="en-US" sz="1000" b="1" dirty="0" smtClean="0">
                <a:solidFill>
                  <a:srgbClr val="00338D"/>
                </a:solidFill>
                <a:cs typeface="Arial" charset="0"/>
              </a:rPr>
            </a:br>
            <a:r>
              <a:rPr lang="en-US" sz="1000" b="1" dirty="0" smtClean="0">
                <a:solidFill>
                  <a:srgbClr val="00338D"/>
                </a:solidFill>
                <a:cs typeface="Arial" charset="0"/>
              </a:rPr>
              <a:t>valuation premises</a:t>
            </a:r>
            <a:endParaRPr lang="en-US" sz="1000" b="1" dirty="0">
              <a:solidFill>
                <a:srgbClr val="00338D"/>
              </a:solidFill>
              <a:cs typeface="Arial" charset="0"/>
            </a:endParaRPr>
          </a:p>
        </p:txBody>
      </p:sp>
      <p:sp>
        <p:nvSpPr>
          <p:cNvPr id="37" name="Rectangle 47"/>
          <p:cNvSpPr>
            <a:spLocks noChangeArrowheads="1"/>
          </p:cNvSpPr>
          <p:nvPr/>
        </p:nvSpPr>
        <p:spPr bwMode="gray">
          <a:xfrm>
            <a:off x="3415501" y="4762320"/>
            <a:ext cx="2160000" cy="684000"/>
          </a:xfrm>
          <a:prstGeom prst="rect">
            <a:avLst/>
          </a:prstGeom>
          <a:solidFill>
            <a:schemeClr val="bg1"/>
          </a:solidFill>
          <a:ln w="12700">
            <a:solidFill>
              <a:schemeClr val="tx1"/>
            </a:solidFill>
            <a:miter lim="800000"/>
            <a:headEnd/>
            <a:tailEnd/>
          </a:ln>
        </p:spPr>
        <p:txBody>
          <a:bodyPr wrap="none" anchor="ctr"/>
          <a:lstStyle/>
          <a:p>
            <a:pPr marL="216000" indent="-216000" fontAlgn="base">
              <a:spcBef>
                <a:spcPct val="0"/>
              </a:spcBef>
              <a:spcAft>
                <a:spcPct val="0"/>
              </a:spcAft>
              <a:buFont typeface="Univers for KPMG Light" panose="020B0403020202020204" pitchFamily="34" charset="0"/>
              <a:buChar char="—"/>
            </a:pPr>
            <a:r>
              <a:rPr lang="en-US" sz="1000" b="1" dirty="0" smtClean="0">
                <a:solidFill>
                  <a:srgbClr val="00338D"/>
                </a:solidFill>
                <a:cs typeface="Arial" charset="0"/>
              </a:rPr>
              <a:t>Plausibility check</a:t>
            </a:r>
          </a:p>
          <a:p>
            <a:pPr marL="216000" indent="-216000" fontAlgn="base">
              <a:spcBef>
                <a:spcPct val="0"/>
              </a:spcBef>
              <a:spcAft>
                <a:spcPct val="0"/>
              </a:spcAft>
              <a:buFont typeface="Univers for KPMG Light" panose="020B0403020202020204" pitchFamily="34" charset="0"/>
              <a:buChar char="—"/>
            </a:pPr>
            <a:r>
              <a:rPr lang="en-US" sz="1000" b="1" dirty="0" smtClean="0">
                <a:solidFill>
                  <a:srgbClr val="00338D"/>
                </a:solidFill>
                <a:cs typeface="Arial" charset="0"/>
              </a:rPr>
              <a:t>Independent Business Review</a:t>
            </a:r>
          </a:p>
          <a:p>
            <a:pPr marL="216000" indent="-216000" fontAlgn="base">
              <a:spcBef>
                <a:spcPct val="0"/>
              </a:spcBef>
              <a:spcAft>
                <a:spcPct val="0"/>
              </a:spcAft>
              <a:buFont typeface="Univers for KPMG Light" panose="020B0403020202020204" pitchFamily="34" charset="0"/>
              <a:buChar char="—"/>
            </a:pPr>
            <a:r>
              <a:rPr lang="en-US" sz="1000" b="1" dirty="0" smtClean="0">
                <a:solidFill>
                  <a:srgbClr val="00338D"/>
                </a:solidFill>
                <a:cs typeface="Arial" charset="0"/>
              </a:rPr>
              <a:t>Restructuring opinion</a:t>
            </a:r>
            <a:endParaRPr lang="en-US" sz="1000" b="1" dirty="0">
              <a:solidFill>
                <a:srgbClr val="00338D"/>
              </a:solidFill>
              <a:cs typeface="Arial" charset="0"/>
            </a:endParaRPr>
          </a:p>
        </p:txBody>
      </p:sp>
      <p:sp>
        <p:nvSpPr>
          <p:cNvPr id="30" name="Rectangle 34"/>
          <p:cNvSpPr>
            <a:spLocks noChangeArrowheads="1"/>
          </p:cNvSpPr>
          <p:nvPr/>
        </p:nvSpPr>
        <p:spPr bwMode="gray">
          <a:xfrm>
            <a:off x="2019735" y="2645497"/>
            <a:ext cx="1134013" cy="378148"/>
          </a:xfrm>
          <a:prstGeom prst="rect">
            <a:avLst/>
          </a:prstGeom>
          <a:solidFill>
            <a:srgbClr val="005EB8"/>
          </a:solidFill>
          <a:ln w="6350">
            <a:noFill/>
            <a:prstDash val="dash"/>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without </a:t>
            </a:r>
            <a:br>
              <a:rPr lang="en-US" sz="1000" b="1" dirty="0" smtClean="0">
                <a:solidFill>
                  <a:schemeClr val="bg1"/>
                </a:solidFill>
                <a:cs typeface="Arial" charset="0"/>
              </a:rPr>
            </a:br>
            <a:r>
              <a:rPr lang="en-US" sz="1000" b="1" dirty="0" smtClean="0">
                <a:solidFill>
                  <a:schemeClr val="bg1"/>
                </a:solidFill>
                <a:cs typeface="Arial" charset="0"/>
              </a:rPr>
              <a:t>appraisal</a:t>
            </a:r>
            <a:endParaRPr lang="en-US" sz="1000" b="1" dirty="0">
              <a:solidFill>
                <a:schemeClr val="bg1"/>
              </a:solidFill>
              <a:cs typeface="Arial" charset="0"/>
            </a:endParaRPr>
          </a:p>
        </p:txBody>
      </p:sp>
    </p:spTree>
    <p:extLst>
      <p:ext uri="{BB962C8B-B14F-4D97-AF65-F5344CB8AC3E}">
        <p14:creationId xmlns:p14="http://schemas.microsoft.com/office/powerpoint/2010/main" val="408163665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extLst>
              <p:ext uri="{D42A27DB-BD31-4B8C-83A1-F6EECF244321}">
                <p14:modId xmlns:p14="http://schemas.microsoft.com/office/powerpoint/2010/main" val="223455743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116" name="think-cell Folie" r:id="rId9" imgW="270" imgH="270" progId="TCLayout.ActiveDocument.1">
                  <p:embed/>
                </p:oleObj>
              </mc:Choice>
              <mc:Fallback>
                <p:oleObj name="think-cell Folie" r:id="rId9" imgW="270" imgH="270" progId="TCLayout.ActiveDocument.1">
                  <p:embed/>
                  <p:pic>
                    <p:nvPicPr>
                      <p:cNvPr id="0" name=""/>
                      <p:cNvPicPr/>
                      <p:nvPr/>
                    </p:nvPicPr>
                    <p:blipFill>
                      <a:blip r:embed="rId10"/>
                      <a:stretch>
                        <a:fillRect/>
                      </a:stretch>
                    </p:blipFill>
                    <p:spPr>
                      <a:xfrm>
                        <a:off x="1588" y="1588"/>
                        <a:ext cx="1587" cy="1587"/>
                      </a:xfrm>
                      <a:prstGeom prst="rect">
                        <a:avLst/>
                      </a:prstGeom>
                    </p:spPr>
                  </p:pic>
                </p:oleObj>
              </mc:Fallback>
            </mc:AlternateContent>
          </a:graphicData>
        </a:graphic>
      </p:graphicFrame>
      <p:graphicFrame>
        <p:nvGraphicFramePr>
          <p:cNvPr id="16" name="Group 3"/>
          <p:cNvGraphicFramePr>
            <a:graphicFrameLocks noGrp="1"/>
          </p:cNvGraphicFramePr>
          <p:nvPr>
            <p:custDataLst>
              <p:tags r:id="rId3"/>
            </p:custDataLst>
            <p:extLst>
              <p:ext uri="{D42A27DB-BD31-4B8C-83A1-F6EECF244321}">
                <p14:modId xmlns:p14="http://schemas.microsoft.com/office/powerpoint/2010/main" val="447922228"/>
              </p:ext>
            </p:extLst>
          </p:nvPr>
        </p:nvGraphicFramePr>
        <p:xfrm>
          <a:off x="2432094" y="1527027"/>
          <a:ext cx="6969600" cy="4264358"/>
        </p:xfrm>
        <a:graphic>
          <a:graphicData uri="http://schemas.openxmlformats.org/drawingml/2006/table">
            <a:tbl>
              <a:tblPr/>
              <a:tblGrid>
                <a:gridCol w="997251"/>
                <a:gridCol w="2228993"/>
                <a:gridCol w="2645508"/>
                <a:gridCol w="1097848"/>
              </a:tblGrid>
              <a:tr h="252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P&amp;L</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r>
              <a:tr h="125972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Sales </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Increase in sales by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till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(CAGR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Earnings planned based on price/volume forecast taking the general market expectations and sales measures into account. Order book and contracted volumes account on average for</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of sales volume planned p.a..</a:t>
                      </a:r>
                      <a:endParaRPr kumimoji="0" lang="en-US" sz="800" b="0" i="0" u="none" strike="noStrike" kern="1200" cap="none" spc="0" normalizeH="0" baseline="0" noProof="0" dirty="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p>
                      <a:pPr marL="228600" marR="0" lvl="2" indent="-228600" algn="l" defTabSz="914400" rtl="0" eaLnBrk="1" fontAlgn="auto" latinLnBrk="0" hangingPunct="1">
                        <a:lnSpc>
                          <a:spcPct val="100000"/>
                        </a:lnSpc>
                        <a:spcBef>
                          <a:spcPts val="300"/>
                        </a:spcBef>
                        <a:spcAft>
                          <a:spcPts val="0"/>
                        </a:spcAft>
                        <a:buClr>
                          <a:schemeClr val="tx2"/>
                        </a:buClr>
                        <a:buSzTx/>
                        <a:buFont typeface="+mj-lt"/>
                        <a:buAutoNum type="arabicPeriod"/>
                        <a:tabLst/>
                        <a:defRPr/>
                      </a:pPr>
                      <a:endPar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85263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Other operating income</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Parallel to the depreciation of the subsidized investments, a special reserve with an equity portion will be realized.</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9018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Cost of material</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Costs of material are derived from the sales volume and production cost.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Shipping costs are assumed to have a pass-through character.</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09812">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Personnel costs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Increase of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due to new hires.</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 indexed increase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p.a. is planned,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management assumed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51" name="Group 3"/>
          <p:cNvGraphicFramePr>
            <a:graphicFrameLocks noGrp="1"/>
          </p:cNvGraphicFramePr>
          <p:nvPr>
            <p:custDataLst>
              <p:tags r:id="rId4"/>
            </p:custDataLst>
            <p:extLst>
              <p:ext uri="{D42A27DB-BD31-4B8C-83A1-F6EECF244321}">
                <p14:modId xmlns:p14="http://schemas.microsoft.com/office/powerpoint/2010/main" val="1092809780"/>
              </p:ext>
            </p:extLst>
          </p:nvPr>
        </p:nvGraphicFramePr>
        <p:xfrm>
          <a:off x="2431256" y="1525549"/>
          <a:ext cx="6970711" cy="4365019"/>
        </p:xfrm>
        <a:graphic>
          <a:graphicData uri="http://schemas.openxmlformats.org/drawingml/2006/table">
            <a:tbl>
              <a:tblPr/>
              <a:tblGrid>
                <a:gridCol w="997409"/>
                <a:gridCol w="2227007"/>
                <a:gridCol w="2646768"/>
                <a:gridCol w="1099527"/>
              </a:tblGrid>
              <a:tr h="252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P&amp;L</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12700" cap="flat" cmpd="sng" algn="ctr">
                      <a:solidFill>
                        <a:srgbClr val="005EB8"/>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r>
              <a:tr h="1193875">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Sales </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Increase in sales by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till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(CAGR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Earnings planned based on price / volume forecast taking the general market expectations and sales measures into account. Order book and contracted volumes account on average for</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of sales volume planned p.a..</a:t>
                      </a:r>
                      <a:endParaRPr kumimoji="0" lang="en-US" sz="800" b="0" i="0" u="none" strike="noStrike" kern="1200" cap="none" spc="0" normalizeH="0" baseline="0" noProof="0" dirty="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p>
                      <a:pPr marL="228600" marR="0" lvl="2" indent="-228600" algn="l" defTabSz="914400" rtl="0" eaLnBrk="1" fontAlgn="auto" latinLnBrk="0" hangingPunct="1">
                        <a:lnSpc>
                          <a:spcPct val="100000"/>
                        </a:lnSpc>
                        <a:spcBef>
                          <a:spcPts val="300"/>
                        </a:spcBef>
                        <a:spcAft>
                          <a:spcPts val="0"/>
                        </a:spcAft>
                        <a:buClr>
                          <a:schemeClr val="tx2"/>
                        </a:buClr>
                        <a:buSzTx/>
                        <a:buFont typeface="+mj-lt"/>
                        <a:buAutoNum type="arabicPeriod"/>
                        <a:tabLst/>
                        <a:defRPr/>
                      </a:pPr>
                      <a:endPar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endParaRPr>
                    </a:p>
                    <a:p>
                      <a:pPr marL="228600" marR="0" lvl="2" indent="-228600" algn="l" defTabSz="914400" rtl="0" eaLnBrk="1" fontAlgn="auto" latinLnBrk="0" hangingPunct="1">
                        <a:lnSpc>
                          <a:spcPct val="100000"/>
                        </a:lnSpc>
                        <a:spcBef>
                          <a:spcPts val="300"/>
                        </a:spcBef>
                        <a:spcAft>
                          <a:spcPts val="0"/>
                        </a:spcAft>
                        <a:buClr>
                          <a:schemeClr val="tx2"/>
                        </a:buClr>
                        <a:buSzTx/>
                        <a:buFont typeface="+mj-lt"/>
                        <a:buAutoNum type="arabicPeriod"/>
                        <a:tabLst/>
                        <a:defRPr/>
                      </a:pPr>
                      <a:endPar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2"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4791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Other operating income</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Parallel to the depreciation of the subsidized investments, a special reserve with an equity portion will be realized.</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endPar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78227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Cost of material</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Costs of material are derived from the sales volume and production cost.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Shipping costs are assumed to have a pass-through character.</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188956">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Personnel costs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Increase of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due to new hires.</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 indexed increase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p.a. is planned,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management assumed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endPar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
        <p:nvSpPr>
          <p:cNvPr id="52" name="Rechteck 51"/>
          <p:cNvSpPr/>
          <p:nvPr/>
        </p:nvSpPr>
        <p:spPr>
          <a:xfrm>
            <a:off x="2412535" y="1511548"/>
            <a:ext cx="3240000" cy="4330800"/>
          </a:xfrm>
          <a:prstGeom prst="rect">
            <a:avLst/>
          </a:prstGeom>
          <a:noFill/>
          <a:ln w="38100">
            <a:solidFill>
              <a:srgbClr val="F68D2E"/>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 name="Textplatzhalter 5"/>
          <p:cNvSpPr>
            <a:spLocks noGrp="1"/>
          </p:cNvSpPr>
          <p:nvPr>
            <p:ph type="body" sz="quarter" idx="10"/>
          </p:nvPr>
        </p:nvSpPr>
        <p:spPr>
          <a:xfrm>
            <a:off x="488950" y="1178679"/>
            <a:ext cx="1748092" cy="4690800"/>
          </a:xfrm>
          <a:solidFill>
            <a:srgbClr val="0091DA"/>
          </a:solidFill>
          <a:ln>
            <a:solidFill>
              <a:srgbClr val="0091DA"/>
            </a:solidFill>
          </a:ln>
        </p:spPr>
        <p:txBody>
          <a:bodyPr/>
          <a:lstStyle/>
          <a:p>
            <a:r>
              <a:rPr lang="en-US" dirty="0" smtClean="0">
                <a:solidFill>
                  <a:srgbClr val="00338D"/>
                </a:solidFill>
              </a:rPr>
              <a:t>[Date] </a:t>
            </a:r>
            <a:r>
              <a:rPr lang="en-US" dirty="0" smtClean="0"/>
              <a:t>is the actual starting point of the bottom-up corporate planning of the ABC company for the FC</a:t>
            </a:r>
            <a:r>
              <a:rPr lang="en-US" dirty="0" smtClean="0">
                <a:solidFill>
                  <a:srgbClr val="00338D"/>
                </a:solidFill>
              </a:rPr>
              <a:t>[year</a:t>
            </a:r>
            <a:r>
              <a:rPr lang="en-US" dirty="0">
                <a:solidFill>
                  <a:srgbClr val="00338D"/>
                </a:solidFill>
              </a:rPr>
              <a:t>]</a:t>
            </a:r>
            <a:r>
              <a:rPr lang="en-US" dirty="0" smtClean="0"/>
              <a:t> and the three following years. </a:t>
            </a:r>
          </a:p>
          <a:p>
            <a:r>
              <a:rPr lang="en-US" dirty="0" smtClean="0"/>
              <a:t>The plan shows a high degree of detail.</a:t>
            </a:r>
          </a:p>
          <a:p>
            <a:r>
              <a:rPr lang="en-US" dirty="0" smtClean="0"/>
              <a:t>On average</a:t>
            </a:r>
            <a:r>
              <a:rPr lang="en-US" dirty="0" smtClean="0">
                <a:solidFill>
                  <a:srgbClr val="00338D"/>
                </a:solidFill>
              </a:rPr>
              <a:t> […]</a:t>
            </a:r>
            <a:r>
              <a:rPr lang="en-US" dirty="0" smtClean="0"/>
              <a:t>% of net sales are based on contracted volumes. Remaining sales are planned in line with the external market forecasts (price &amp; volume). </a:t>
            </a:r>
          </a:p>
          <a:p>
            <a:r>
              <a:rPr lang="en-US" dirty="0" smtClean="0"/>
              <a:t>The planned high productivity increases and the resulting significant reduction of the external personnel cost are not backed by measures with sufficient implementation grades and are therefore ambitious. </a:t>
            </a:r>
            <a:endParaRPr lang="en-US" dirty="0"/>
          </a:p>
        </p:txBody>
      </p:sp>
      <p:sp>
        <p:nvSpPr>
          <p:cNvPr id="4" name="Titel 3"/>
          <p:cNvSpPr>
            <a:spLocks noGrp="1"/>
          </p:cNvSpPr>
          <p:nvPr>
            <p:ph type="title"/>
          </p:nvPr>
        </p:nvSpPr>
        <p:spPr>
          <a:xfrm>
            <a:off x="488950" y="451575"/>
            <a:ext cx="8997950" cy="723600"/>
          </a:xfrm>
        </p:spPr>
        <p:txBody>
          <a:bodyPr/>
          <a:lstStyle/>
          <a:p>
            <a:r>
              <a:rPr lang="en-US" dirty="0" smtClean="0"/>
              <a:t>Short presentation </a:t>
            </a:r>
            <a:r>
              <a:rPr lang="en-US" dirty="0"/>
              <a:t>-</a:t>
            </a:r>
            <a:r>
              <a:rPr lang="en-US" dirty="0" smtClean="0"/>
              <a:t> example (1/4)</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5"/>
            </p:custDataLst>
            <p:extLst>
              <p:ext uri="{D42A27DB-BD31-4B8C-83A1-F6EECF244321}">
                <p14:modId xmlns:p14="http://schemas.microsoft.com/office/powerpoint/2010/main" val="2466731631"/>
              </p:ext>
            </p:extLst>
          </p:nvPr>
        </p:nvGraphicFramePr>
        <p:xfrm>
          <a:off x="552869" y="5449623"/>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sp>
        <p:nvSpPr>
          <p:cNvPr id="13" name="Rectangle 2"/>
          <p:cNvSpPr>
            <a:spLocks noChangeArrowheads="1"/>
          </p:cNvSpPr>
          <p:nvPr/>
        </p:nvSpPr>
        <p:spPr bwMode="auto">
          <a:xfrm>
            <a:off x="552869" y="4545183"/>
            <a:ext cx="1620000" cy="875687"/>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lvl="0" defTabSz="762000" eaLnBrk="0" hangingPunct="0">
              <a:lnSpc>
                <a:spcPct val="90000"/>
              </a:lnSpc>
              <a:defRPr/>
            </a:pPr>
            <a:r>
              <a:rPr lang="en-US" sz="700" kern="0" dirty="0" smtClean="0">
                <a:solidFill>
                  <a:schemeClr val="bg1"/>
                </a:solidFill>
              </a:rPr>
              <a:t>Unambiguous statements on reasonability of relevant planning premises and assumptions. </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sp>
        <p:nvSpPr>
          <p:cNvPr id="71" name="Rechteck 70"/>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
        <p:nvSpPr>
          <p:cNvPr id="54" name="Rechteck 53"/>
          <p:cNvSpPr/>
          <p:nvPr/>
        </p:nvSpPr>
        <p:spPr>
          <a:xfrm>
            <a:off x="5632993" y="1214652"/>
            <a:ext cx="3768585" cy="307163"/>
          </a:xfrm>
          <a:prstGeom prst="rect">
            <a:avLst/>
          </a:prstGeom>
          <a:solidFill>
            <a:schemeClr val="accent5"/>
          </a:solidFill>
          <a:ln w="38100">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bg1"/>
                </a:solidFill>
              </a:rPr>
              <a:t>WITH APPRAISAL</a:t>
            </a:r>
          </a:p>
        </p:txBody>
      </p:sp>
      <p:sp>
        <p:nvSpPr>
          <p:cNvPr id="55" name="Rechteck 54"/>
          <p:cNvSpPr/>
          <p:nvPr/>
        </p:nvSpPr>
        <p:spPr>
          <a:xfrm>
            <a:off x="2412535" y="1214654"/>
            <a:ext cx="3240000" cy="307273"/>
          </a:xfrm>
          <a:prstGeom prst="rect">
            <a:avLst/>
          </a:prstGeom>
          <a:solidFill>
            <a:srgbClr val="F68D2E"/>
          </a:solidFill>
          <a:ln w="38100">
            <a:solidFill>
              <a:srgbClr val="F68D2E"/>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56" name="Ellipse 55"/>
          <p:cNvSpPr/>
          <p:nvPr/>
        </p:nvSpPr>
        <p:spPr>
          <a:xfrm>
            <a:off x="5724997" y="1259613"/>
            <a:ext cx="216000" cy="216000"/>
          </a:xfrm>
          <a:prstGeom prst="ellipse">
            <a:avLst/>
          </a:prstGeom>
          <a:solidFill>
            <a:schemeClr val="accent5"/>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2</a:t>
            </a:r>
            <a:endParaRPr lang="en-US" sz="1000" b="1" dirty="0">
              <a:solidFill>
                <a:schemeClr val="bg1"/>
              </a:solidFill>
            </a:endParaRPr>
          </a:p>
        </p:txBody>
      </p:sp>
      <p:sp>
        <p:nvSpPr>
          <p:cNvPr id="76" name="Ellipse 75"/>
          <p:cNvSpPr/>
          <p:nvPr/>
        </p:nvSpPr>
        <p:spPr>
          <a:xfrm>
            <a:off x="2446338" y="1265017"/>
            <a:ext cx="216000" cy="216000"/>
          </a:xfrm>
          <a:prstGeom prst="ellipse">
            <a:avLst/>
          </a:prstGeom>
          <a:solidFill>
            <a:srgbClr val="F68D2E"/>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1</a:t>
            </a:r>
            <a:endParaRPr lang="en-US" sz="1000" b="1" dirty="0">
              <a:solidFill>
                <a:schemeClr val="bg1"/>
              </a:solidFill>
            </a:endParaRPr>
          </a:p>
        </p:txBody>
      </p:sp>
      <p:grpSp>
        <p:nvGrpSpPr>
          <p:cNvPr id="24" name="Gruppieren 23"/>
          <p:cNvGrpSpPr/>
          <p:nvPr/>
        </p:nvGrpSpPr>
        <p:grpSpPr>
          <a:xfrm>
            <a:off x="8388582" y="3138433"/>
            <a:ext cx="909707" cy="605488"/>
            <a:chOff x="8410769" y="1885447"/>
            <a:chExt cx="909707" cy="605488"/>
          </a:xfrm>
        </p:grpSpPr>
        <p:sp>
          <p:nvSpPr>
            <p:cNvPr id="25" name="Textfeld 24"/>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26" name="Textfeld 25"/>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27" name="Gruppieren 217"/>
            <p:cNvGrpSpPr/>
            <p:nvPr/>
          </p:nvGrpSpPr>
          <p:grpSpPr>
            <a:xfrm>
              <a:off x="8665734" y="2145104"/>
              <a:ext cx="347845" cy="96261"/>
              <a:chOff x="727312" y="3778488"/>
              <a:chExt cx="299204" cy="82800"/>
            </a:xfrm>
          </p:grpSpPr>
          <p:sp>
            <p:nvSpPr>
              <p:cNvPr id="28"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9"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0"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1" name="Gruppieren 30"/>
          <p:cNvGrpSpPr/>
          <p:nvPr/>
        </p:nvGrpSpPr>
        <p:grpSpPr>
          <a:xfrm>
            <a:off x="8388582" y="4004445"/>
            <a:ext cx="909707" cy="605488"/>
            <a:chOff x="8410769" y="1885447"/>
            <a:chExt cx="909707" cy="605488"/>
          </a:xfrm>
        </p:grpSpPr>
        <p:sp>
          <p:nvSpPr>
            <p:cNvPr id="32" name="Textfeld 31"/>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33" name="Textfeld 32"/>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34" name="Gruppieren 217"/>
            <p:cNvGrpSpPr/>
            <p:nvPr/>
          </p:nvGrpSpPr>
          <p:grpSpPr>
            <a:xfrm>
              <a:off x="8665734" y="2145104"/>
              <a:ext cx="347845" cy="96261"/>
              <a:chOff x="727312" y="3778488"/>
              <a:chExt cx="299204" cy="82800"/>
            </a:xfrm>
          </p:grpSpPr>
          <p:sp>
            <p:nvSpPr>
              <p:cNvPr id="35"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6"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7"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8" name="Gruppieren 37"/>
          <p:cNvGrpSpPr/>
          <p:nvPr/>
        </p:nvGrpSpPr>
        <p:grpSpPr>
          <a:xfrm>
            <a:off x="8388582" y="4980606"/>
            <a:ext cx="909707" cy="605488"/>
            <a:chOff x="8410769" y="1885447"/>
            <a:chExt cx="909707" cy="605488"/>
          </a:xfrm>
        </p:grpSpPr>
        <p:sp>
          <p:nvSpPr>
            <p:cNvPr id="39" name="Textfeld 38"/>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0" name="Textfeld 39"/>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1" name="Gruppieren 217"/>
            <p:cNvGrpSpPr/>
            <p:nvPr/>
          </p:nvGrpSpPr>
          <p:grpSpPr>
            <a:xfrm>
              <a:off x="8665734" y="2145104"/>
              <a:ext cx="347845" cy="96261"/>
              <a:chOff x="727312" y="3778488"/>
              <a:chExt cx="299204" cy="82800"/>
            </a:xfrm>
          </p:grpSpPr>
          <p:sp>
            <p:nvSpPr>
              <p:cNvPr id="42"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3"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4"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45" name="Gruppieren 44"/>
          <p:cNvGrpSpPr/>
          <p:nvPr/>
        </p:nvGrpSpPr>
        <p:grpSpPr>
          <a:xfrm>
            <a:off x="8388582" y="2068848"/>
            <a:ext cx="909707" cy="605488"/>
            <a:chOff x="8410769" y="1885447"/>
            <a:chExt cx="909707" cy="605488"/>
          </a:xfrm>
        </p:grpSpPr>
        <p:sp>
          <p:nvSpPr>
            <p:cNvPr id="46" name="Textfeld 45"/>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7" name="Textfeld 46"/>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8" name="Gruppieren 217"/>
            <p:cNvGrpSpPr/>
            <p:nvPr/>
          </p:nvGrpSpPr>
          <p:grpSpPr>
            <a:xfrm>
              <a:off x="8665734" y="2145104"/>
              <a:ext cx="347845" cy="96261"/>
              <a:chOff x="727312" y="3778488"/>
              <a:chExt cx="299204" cy="82800"/>
            </a:xfrm>
          </p:grpSpPr>
          <p:sp>
            <p:nvSpPr>
              <p:cNvPr id="49"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0"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7"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53" name="Rechteck 52"/>
          <p:cNvSpPr/>
          <p:nvPr/>
        </p:nvSpPr>
        <p:spPr>
          <a:xfrm>
            <a:off x="2376687" y="1191274"/>
            <a:ext cx="7027385" cy="4690800"/>
          </a:xfrm>
          <a:prstGeom prst="rect">
            <a:avLst/>
          </a:prstGeom>
          <a:noFill/>
          <a:ln w="38100">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58" name="Text Box 8"/>
          <p:cNvSpPr txBox="1">
            <a:spLocks noChangeArrowheads="1"/>
          </p:cNvSpPr>
          <p:nvPr>
            <p:custDataLst>
              <p:tags r:id="rId6"/>
            </p:custDataLst>
          </p:nvPr>
        </p:nvSpPr>
        <p:spPr bwMode="gray">
          <a:xfrm>
            <a:off x="2393003" y="5872304"/>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spTree>
    <p:extLst>
      <p:ext uri="{BB962C8B-B14F-4D97-AF65-F5344CB8AC3E}">
        <p14:creationId xmlns:p14="http://schemas.microsoft.com/office/powerpoint/2010/main" val="6550215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209" name="think-cell Folie" r:id="rId9" imgW="270" imgH="270" progId="TCLayout.ActiveDocument.1">
                  <p:embed/>
                </p:oleObj>
              </mc:Choice>
              <mc:Fallback>
                <p:oleObj name="think-cell Folie" r:id="rId9" imgW="270" imgH="270" progId="TCLayout.ActiveDocument.1">
                  <p:embed/>
                  <p:pic>
                    <p:nvPicPr>
                      <p:cNvPr id="0" name=""/>
                      <p:cNvPicPr/>
                      <p:nvPr/>
                    </p:nvPicPr>
                    <p:blipFill>
                      <a:blip r:embed="rId10"/>
                      <a:stretch>
                        <a:fillRect/>
                      </a:stretch>
                    </p:blipFill>
                    <p:spPr>
                      <a:xfrm>
                        <a:off x="1588" y="1588"/>
                        <a:ext cx="1587" cy="1587"/>
                      </a:xfrm>
                      <a:prstGeom prst="rect">
                        <a:avLst/>
                      </a:prstGeom>
                    </p:spPr>
                  </p:pic>
                </p:oleObj>
              </mc:Fallback>
            </mc:AlternateContent>
          </a:graphicData>
        </a:graphic>
      </p:graphicFrame>
      <p:graphicFrame>
        <p:nvGraphicFramePr>
          <p:cNvPr id="16" name="Group 3"/>
          <p:cNvGraphicFramePr>
            <a:graphicFrameLocks noGrp="1"/>
          </p:cNvGraphicFramePr>
          <p:nvPr>
            <p:custDataLst>
              <p:tags r:id="rId3"/>
            </p:custDataLst>
            <p:extLst>
              <p:ext uri="{D42A27DB-BD31-4B8C-83A1-F6EECF244321}">
                <p14:modId xmlns:p14="http://schemas.microsoft.com/office/powerpoint/2010/main" val="2155260216"/>
              </p:ext>
            </p:extLst>
          </p:nvPr>
        </p:nvGraphicFramePr>
        <p:xfrm>
          <a:off x="2432094" y="1527027"/>
          <a:ext cx="6969600" cy="4264358"/>
        </p:xfrm>
        <a:graphic>
          <a:graphicData uri="http://schemas.openxmlformats.org/drawingml/2006/table">
            <a:tbl>
              <a:tblPr/>
              <a:tblGrid>
                <a:gridCol w="997251"/>
                <a:gridCol w="2228993"/>
                <a:gridCol w="2645508"/>
                <a:gridCol w="1097848"/>
              </a:tblGrid>
              <a:tr h="252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P&amp;L</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r>
              <a:tr h="125972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Sales </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Increase in sales by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till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(CAGR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Earnings planned based on price/volume forecast taking the general market expectations and sales measures into account. Order book and contracted volumes account on average for</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of sales volume planned p.a..</a:t>
                      </a:r>
                      <a:endParaRPr kumimoji="0" lang="en-US" sz="800" b="0" i="0" u="none" strike="noStrike" kern="1200" cap="none" spc="0" normalizeH="0" baseline="0" noProof="0" dirty="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p>
                      <a:pPr marL="228600" marR="0" lvl="2" indent="-228600" algn="l" defTabSz="914400" rtl="0" eaLnBrk="1" fontAlgn="auto" latinLnBrk="0" hangingPunct="1">
                        <a:lnSpc>
                          <a:spcPct val="100000"/>
                        </a:lnSpc>
                        <a:spcBef>
                          <a:spcPts val="300"/>
                        </a:spcBef>
                        <a:spcAft>
                          <a:spcPts val="0"/>
                        </a:spcAft>
                        <a:buClr>
                          <a:schemeClr val="tx2"/>
                        </a:buClr>
                        <a:buSzTx/>
                        <a:buFont typeface="+mj-lt"/>
                        <a:buAutoNum type="arabicPeriod"/>
                        <a:tabLst/>
                        <a:defRPr/>
                      </a:pPr>
                      <a:endPar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85263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Other operating income</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Parallel to the depreciation of the subsidized investments, a special reserve with an equity portion will be realized.</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9018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Cost of material</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Costs of material are derived from the sales volume and production cost.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Shipping costs are assumed to have a pass-through character.</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09812">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Personnel costs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Increase of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due to new hires.</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 indexed increase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p.a. is planned,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management assumed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51" name="Group 3"/>
          <p:cNvGraphicFramePr>
            <a:graphicFrameLocks noGrp="1"/>
          </p:cNvGraphicFramePr>
          <p:nvPr>
            <p:custDataLst>
              <p:tags r:id="rId4"/>
            </p:custDataLst>
            <p:extLst>
              <p:ext uri="{D42A27DB-BD31-4B8C-83A1-F6EECF244321}">
                <p14:modId xmlns:p14="http://schemas.microsoft.com/office/powerpoint/2010/main" val="4266862256"/>
              </p:ext>
            </p:extLst>
          </p:nvPr>
        </p:nvGraphicFramePr>
        <p:xfrm>
          <a:off x="2431256" y="1525549"/>
          <a:ext cx="6970711" cy="4368388"/>
        </p:xfrm>
        <a:graphic>
          <a:graphicData uri="http://schemas.openxmlformats.org/drawingml/2006/table">
            <a:tbl>
              <a:tblPr/>
              <a:tblGrid>
                <a:gridCol w="997409"/>
                <a:gridCol w="2227007"/>
                <a:gridCol w="2646768"/>
                <a:gridCol w="1099527"/>
              </a:tblGrid>
              <a:tr h="252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P&amp;L</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12700" cap="flat" cmpd="sng" algn="ctr">
                      <a:solidFill>
                        <a:srgbClr val="005EB8"/>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r>
              <a:tr h="59693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Other operating expenses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IT expenses consist of hosting and fees for telecom lines as well as own internet portal. These expenses have been inflated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with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and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with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p.a..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tab pos="538163" algn="l"/>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2"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59693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Depreciation</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Lump-sum write-offs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of € [...] m.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Starting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depreciation simulation based on useful life of main items.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2"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4791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Financial result</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 increase of the interest expense has been planned  on the basis of a cumulative interest rate.</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Repayments have been planned in accordance with the existing credit agreements.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78227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Extra-ordinary result</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 extraordinary items were considered in the planning period.</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8748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Taxes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Income tax rate for Germany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has been applied.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Losses carried forward have been assumed to be realizable.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
        <p:nvSpPr>
          <p:cNvPr id="52" name="Rechteck 51"/>
          <p:cNvSpPr/>
          <p:nvPr/>
        </p:nvSpPr>
        <p:spPr>
          <a:xfrm>
            <a:off x="2412535" y="1511548"/>
            <a:ext cx="3240000" cy="4330800"/>
          </a:xfrm>
          <a:prstGeom prst="rect">
            <a:avLst/>
          </a:prstGeom>
          <a:noFill/>
          <a:ln w="38100">
            <a:solidFill>
              <a:srgbClr val="F68D2E"/>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 name="Textplatzhalter 5"/>
          <p:cNvSpPr>
            <a:spLocks noGrp="1"/>
          </p:cNvSpPr>
          <p:nvPr>
            <p:ph type="body" sz="quarter" idx="10"/>
          </p:nvPr>
        </p:nvSpPr>
        <p:spPr>
          <a:xfrm>
            <a:off x="488950" y="1178679"/>
            <a:ext cx="1748092" cy="4690800"/>
          </a:xfrm>
          <a:solidFill>
            <a:srgbClr val="0091DA"/>
          </a:solidFill>
          <a:ln>
            <a:solidFill>
              <a:srgbClr val="0091DA"/>
            </a:solidFill>
          </a:ln>
        </p:spPr>
        <p:txBody>
          <a:bodyPr/>
          <a:lstStyle/>
          <a:p>
            <a:r>
              <a:rPr lang="en-US" dirty="0"/>
              <a:t>The financial result has been planned in accordance with existing agreements. </a:t>
            </a:r>
          </a:p>
          <a:p>
            <a:r>
              <a:rPr lang="en-US" dirty="0"/>
              <a:t>The existence of realizable tax losses carried forward has been confirmed by the tax authority. </a:t>
            </a:r>
          </a:p>
          <a:p>
            <a:r>
              <a:rPr lang="en-US" dirty="0"/>
              <a:t>In total the premises of the earnings planning FC</a:t>
            </a:r>
            <a:r>
              <a:rPr lang="en-US" dirty="0">
                <a:solidFill>
                  <a:srgbClr val="00338D"/>
                </a:solidFill>
              </a:rPr>
              <a:t>[year]</a:t>
            </a:r>
            <a:r>
              <a:rPr lang="en-US" dirty="0"/>
              <a:t> to </a:t>
            </a:r>
            <a:r>
              <a:rPr lang="en-US" dirty="0">
                <a:solidFill>
                  <a:srgbClr val="00338D"/>
                </a:solidFill>
              </a:rPr>
              <a:t>[year] </a:t>
            </a:r>
            <a:r>
              <a:rPr lang="en-US" dirty="0"/>
              <a:t>are plausible but ambitious. The planning of material costs needs to be substantiated by respective measures. </a:t>
            </a:r>
          </a:p>
        </p:txBody>
      </p:sp>
      <p:sp>
        <p:nvSpPr>
          <p:cNvPr id="4" name="Titel 3"/>
          <p:cNvSpPr>
            <a:spLocks noGrp="1"/>
          </p:cNvSpPr>
          <p:nvPr>
            <p:ph type="title"/>
          </p:nvPr>
        </p:nvSpPr>
        <p:spPr>
          <a:xfrm>
            <a:off x="488950" y="451575"/>
            <a:ext cx="8997950" cy="723600"/>
          </a:xfrm>
        </p:spPr>
        <p:txBody>
          <a:bodyPr/>
          <a:lstStyle/>
          <a:p>
            <a:r>
              <a:rPr lang="en-US" dirty="0" smtClean="0"/>
              <a:t>Short presentation </a:t>
            </a:r>
            <a:r>
              <a:rPr lang="en-US" dirty="0"/>
              <a:t>-</a:t>
            </a:r>
            <a:r>
              <a:rPr lang="en-US" dirty="0" smtClean="0"/>
              <a:t> example (2/4)</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5"/>
            </p:custDataLst>
            <p:extLst>
              <p:ext uri="{D42A27DB-BD31-4B8C-83A1-F6EECF244321}">
                <p14:modId xmlns:p14="http://schemas.microsoft.com/office/powerpoint/2010/main" val="80134427"/>
              </p:ext>
            </p:extLst>
          </p:nvPr>
        </p:nvGraphicFramePr>
        <p:xfrm>
          <a:off x="552869" y="5449623"/>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sp>
        <p:nvSpPr>
          <p:cNvPr id="13" name="Rectangle 2"/>
          <p:cNvSpPr>
            <a:spLocks noChangeArrowheads="1"/>
          </p:cNvSpPr>
          <p:nvPr/>
        </p:nvSpPr>
        <p:spPr bwMode="auto">
          <a:xfrm>
            <a:off x="552869" y="4545183"/>
            <a:ext cx="1620000" cy="875687"/>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lvl="0" defTabSz="762000" eaLnBrk="0" hangingPunct="0">
              <a:lnSpc>
                <a:spcPct val="90000"/>
              </a:lnSpc>
              <a:defRPr/>
            </a:pPr>
            <a:r>
              <a:rPr lang="en-US" sz="700" kern="0" dirty="0" smtClean="0">
                <a:solidFill>
                  <a:schemeClr val="bg1"/>
                </a:solidFill>
              </a:rPr>
              <a:t>Unambiguous statements on reasonability of relevant planning premises and assumptions. </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sp>
        <p:nvSpPr>
          <p:cNvPr id="54" name="Rechteck 53"/>
          <p:cNvSpPr/>
          <p:nvPr/>
        </p:nvSpPr>
        <p:spPr>
          <a:xfrm>
            <a:off x="5632993" y="1214652"/>
            <a:ext cx="3768585" cy="307163"/>
          </a:xfrm>
          <a:prstGeom prst="rect">
            <a:avLst/>
          </a:prstGeom>
          <a:solidFill>
            <a:srgbClr val="EAAA00"/>
          </a:solidFill>
          <a:ln w="38100">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bg1"/>
                </a:solidFill>
              </a:rPr>
              <a:t>WITH APPRAISAL</a:t>
            </a:r>
          </a:p>
        </p:txBody>
      </p:sp>
      <p:sp>
        <p:nvSpPr>
          <p:cNvPr id="55" name="Rechteck 54"/>
          <p:cNvSpPr/>
          <p:nvPr/>
        </p:nvSpPr>
        <p:spPr>
          <a:xfrm>
            <a:off x="2412535" y="1214654"/>
            <a:ext cx="3240000" cy="307273"/>
          </a:xfrm>
          <a:prstGeom prst="rect">
            <a:avLst/>
          </a:prstGeom>
          <a:solidFill>
            <a:srgbClr val="F68D2E"/>
          </a:solidFill>
          <a:ln w="38100">
            <a:solidFill>
              <a:srgbClr val="F68D2E"/>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56" name="Ellipse 55"/>
          <p:cNvSpPr/>
          <p:nvPr/>
        </p:nvSpPr>
        <p:spPr>
          <a:xfrm>
            <a:off x="5724997" y="1259613"/>
            <a:ext cx="216000" cy="216000"/>
          </a:xfrm>
          <a:prstGeom prst="ellipse">
            <a:avLst/>
          </a:prstGeom>
          <a:solidFill>
            <a:srgbClr val="EAAA00"/>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2</a:t>
            </a:r>
            <a:endParaRPr lang="en-US" sz="1000" b="1" dirty="0">
              <a:solidFill>
                <a:schemeClr val="bg1"/>
              </a:solidFill>
            </a:endParaRPr>
          </a:p>
        </p:txBody>
      </p:sp>
      <p:sp>
        <p:nvSpPr>
          <p:cNvPr id="76" name="Ellipse 75"/>
          <p:cNvSpPr/>
          <p:nvPr/>
        </p:nvSpPr>
        <p:spPr>
          <a:xfrm>
            <a:off x="2446338" y="1265017"/>
            <a:ext cx="216000" cy="216000"/>
          </a:xfrm>
          <a:prstGeom prst="ellipse">
            <a:avLst/>
          </a:prstGeom>
          <a:solidFill>
            <a:srgbClr val="F68D2E"/>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1</a:t>
            </a:r>
            <a:endParaRPr lang="en-US" sz="1000" b="1" dirty="0">
              <a:solidFill>
                <a:schemeClr val="bg1"/>
              </a:solidFill>
            </a:endParaRPr>
          </a:p>
        </p:txBody>
      </p:sp>
      <p:grpSp>
        <p:nvGrpSpPr>
          <p:cNvPr id="24" name="Gruppieren 23"/>
          <p:cNvGrpSpPr/>
          <p:nvPr/>
        </p:nvGrpSpPr>
        <p:grpSpPr>
          <a:xfrm>
            <a:off x="8388582" y="3460490"/>
            <a:ext cx="909707" cy="605488"/>
            <a:chOff x="8410769" y="1885447"/>
            <a:chExt cx="909707" cy="605488"/>
          </a:xfrm>
        </p:grpSpPr>
        <p:sp>
          <p:nvSpPr>
            <p:cNvPr id="25" name="Textfeld 24"/>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26" name="Textfeld 25"/>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27" name="Gruppieren 217"/>
            <p:cNvGrpSpPr/>
            <p:nvPr/>
          </p:nvGrpSpPr>
          <p:grpSpPr>
            <a:xfrm>
              <a:off x="8665734" y="2145104"/>
              <a:ext cx="347845" cy="96261"/>
              <a:chOff x="727312" y="3778488"/>
              <a:chExt cx="299204" cy="82800"/>
            </a:xfrm>
          </p:grpSpPr>
          <p:sp>
            <p:nvSpPr>
              <p:cNvPr id="28"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9"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0"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1" name="Gruppieren 30"/>
          <p:cNvGrpSpPr/>
          <p:nvPr/>
        </p:nvGrpSpPr>
        <p:grpSpPr>
          <a:xfrm>
            <a:off x="8388582" y="4327184"/>
            <a:ext cx="909707" cy="605488"/>
            <a:chOff x="8410769" y="1885447"/>
            <a:chExt cx="909707" cy="605488"/>
          </a:xfrm>
        </p:grpSpPr>
        <p:sp>
          <p:nvSpPr>
            <p:cNvPr id="32" name="Textfeld 31"/>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33" name="Textfeld 32"/>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34" name="Gruppieren 217"/>
            <p:cNvGrpSpPr/>
            <p:nvPr/>
          </p:nvGrpSpPr>
          <p:grpSpPr>
            <a:xfrm>
              <a:off x="8665734" y="2145104"/>
              <a:ext cx="347845" cy="96261"/>
              <a:chOff x="727312" y="3778488"/>
              <a:chExt cx="299204" cy="82800"/>
            </a:xfrm>
          </p:grpSpPr>
          <p:sp>
            <p:nvSpPr>
              <p:cNvPr id="35"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6"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7"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8" name="Gruppieren 37"/>
          <p:cNvGrpSpPr/>
          <p:nvPr/>
        </p:nvGrpSpPr>
        <p:grpSpPr>
          <a:xfrm>
            <a:off x="8388582" y="5143761"/>
            <a:ext cx="909707" cy="605488"/>
            <a:chOff x="8410769" y="1885447"/>
            <a:chExt cx="909707" cy="605488"/>
          </a:xfrm>
        </p:grpSpPr>
        <p:sp>
          <p:nvSpPr>
            <p:cNvPr id="39" name="Textfeld 38"/>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0" name="Textfeld 39"/>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1" name="Gruppieren 217"/>
            <p:cNvGrpSpPr/>
            <p:nvPr/>
          </p:nvGrpSpPr>
          <p:grpSpPr>
            <a:xfrm>
              <a:off x="8665734" y="2145104"/>
              <a:ext cx="347845" cy="96261"/>
              <a:chOff x="727312" y="3778488"/>
              <a:chExt cx="299204" cy="82800"/>
            </a:xfrm>
          </p:grpSpPr>
          <p:sp>
            <p:nvSpPr>
              <p:cNvPr id="42"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3"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4"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45" name="Gruppieren 44"/>
          <p:cNvGrpSpPr/>
          <p:nvPr/>
        </p:nvGrpSpPr>
        <p:grpSpPr>
          <a:xfrm>
            <a:off x="8388582" y="1850076"/>
            <a:ext cx="909707" cy="605488"/>
            <a:chOff x="8410769" y="1885447"/>
            <a:chExt cx="909707" cy="605488"/>
          </a:xfrm>
        </p:grpSpPr>
        <p:sp>
          <p:nvSpPr>
            <p:cNvPr id="46" name="Textfeld 45"/>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7" name="Textfeld 46"/>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8" name="Gruppieren 217"/>
            <p:cNvGrpSpPr/>
            <p:nvPr/>
          </p:nvGrpSpPr>
          <p:grpSpPr>
            <a:xfrm>
              <a:off x="8665734" y="2145104"/>
              <a:ext cx="347845" cy="96261"/>
              <a:chOff x="727312" y="3778488"/>
              <a:chExt cx="299204" cy="82800"/>
            </a:xfrm>
          </p:grpSpPr>
          <p:sp>
            <p:nvSpPr>
              <p:cNvPr id="49"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0"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7"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53" name="Rechteck 52"/>
          <p:cNvSpPr/>
          <p:nvPr/>
        </p:nvSpPr>
        <p:spPr>
          <a:xfrm>
            <a:off x="2376687" y="1191274"/>
            <a:ext cx="7027385" cy="4690800"/>
          </a:xfrm>
          <a:prstGeom prst="rect">
            <a:avLst/>
          </a:prstGeom>
          <a:noFill/>
          <a:ln w="38100">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58" name="Text Box 8"/>
          <p:cNvSpPr txBox="1">
            <a:spLocks noChangeArrowheads="1"/>
          </p:cNvSpPr>
          <p:nvPr>
            <p:custDataLst>
              <p:tags r:id="rId6"/>
            </p:custDataLst>
          </p:nvPr>
        </p:nvSpPr>
        <p:spPr bwMode="gray">
          <a:xfrm>
            <a:off x="2393003" y="5872304"/>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grpSp>
        <p:nvGrpSpPr>
          <p:cNvPr id="61" name="Gruppieren 60"/>
          <p:cNvGrpSpPr/>
          <p:nvPr/>
        </p:nvGrpSpPr>
        <p:grpSpPr>
          <a:xfrm>
            <a:off x="8388582" y="2605220"/>
            <a:ext cx="909707" cy="605488"/>
            <a:chOff x="8410769" y="1885447"/>
            <a:chExt cx="909707" cy="605488"/>
          </a:xfrm>
        </p:grpSpPr>
        <p:sp>
          <p:nvSpPr>
            <p:cNvPr id="62" name="Textfeld 61"/>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63" name="Textfeld 62"/>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64" name="Gruppieren 217"/>
            <p:cNvGrpSpPr/>
            <p:nvPr/>
          </p:nvGrpSpPr>
          <p:grpSpPr>
            <a:xfrm>
              <a:off x="8665734" y="2145104"/>
              <a:ext cx="347845" cy="96261"/>
              <a:chOff x="727312" y="3778488"/>
              <a:chExt cx="299204" cy="82800"/>
            </a:xfrm>
          </p:grpSpPr>
          <p:sp>
            <p:nvSpPr>
              <p:cNvPr id="65"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66"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67"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59" name="Rechteck 58"/>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Tree>
    <p:extLst>
      <p:ext uri="{BB962C8B-B14F-4D97-AF65-F5344CB8AC3E}">
        <p14:creationId xmlns:p14="http://schemas.microsoft.com/office/powerpoint/2010/main" val="30959059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8233" name="think-cell Folie" r:id="rId9" imgW="270" imgH="270" progId="TCLayout.ActiveDocument.1">
                  <p:embed/>
                </p:oleObj>
              </mc:Choice>
              <mc:Fallback>
                <p:oleObj name="think-cell Folie" r:id="rId9" imgW="270" imgH="270" progId="TCLayout.ActiveDocument.1">
                  <p:embed/>
                  <p:pic>
                    <p:nvPicPr>
                      <p:cNvPr id="0" name=""/>
                      <p:cNvPicPr/>
                      <p:nvPr/>
                    </p:nvPicPr>
                    <p:blipFill>
                      <a:blip r:embed="rId10"/>
                      <a:stretch>
                        <a:fillRect/>
                      </a:stretch>
                    </p:blipFill>
                    <p:spPr>
                      <a:xfrm>
                        <a:off x="1588" y="1588"/>
                        <a:ext cx="1587" cy="1587"/>
                      </a:xfrm>
                      <a:prstGeom prst="rect">
                        <a:avLst/>
                      </a:prstGeom>
                    </p:spPr>
                  </p:pic>
                </p:oleObj>
              </mc:Fallback>
            </mc:AlternateContent>
          </a:graphicData>
        </a:graphic>
      </p:graphicFrame>
      <p:graphicFrame>
        <p:nvGraphicFramePr>
          <p:cNvPr id="16" name="Group 3"/>
          <p:cNvGraphicFramePr>
            <a:graphicFrameLocks noGrp="1"/>
          </p:cNvGraphicFramePr>
          <p:nvPr>
            <p:custDataLst>
              <p:tags r:id="rId3"/>
            </p:custDataLst>
            <p:extLst>
              <p:ext uri="{D42A27DB-BD31-4B8C-83A1-F6EECF244321}">
                <p14:modId xmlns:p14="http://schemas.microsoft.com/office/powerpoint/2010/main" val="692052689"/>
              </p:ext>
            </p:extLst>
          </p:nvPr>
        </p:nvGraphicFramePr>
        <p:xfrm>
          <a:off x="2432094" y="1527027"/>
          <a:ext cx="6969600" cy="4264358"/>
        </p:xfrm>
        <a:graphic>
          <a:graphicData uri="http://schemas.openxmlformats.org/drawingml/2006/table">
            <a:tbl>
              <a:tblPr/>
              <a:tblGrid>
                <a:gridCol w="997251"/>
                <a:gridCol w="2228993"/>
                <a:gridCol w="2645508"/>
                <a:gridCol w="1097848"/>
              </a:tblGrid>
              <a:tr h="252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P&amp;L</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r>
              <a:tr h="125972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Sales </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Increase in sales by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till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(CAGR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Earnings planned based on price/volume forecast taking the general market expectations and sales measures into account. Order book and contracted volumes account on average for</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of sales volume planned p.a..</a:t>
                      </a:r>
                      <a:endParaRPr kumimoji="0" lang="en-US" sz="800" b="0" i="0" u="none" strike="noStrike" kern="1200" cap="none" spc="0" normalizeH="0" baseline="0" noProof="0" dirty="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p>
                      <a:pPr marL="228600" marR="0" lvl="2" indent="-228600" algn="l" defTabSz="914400" rtl="0" eaLnBrk="1" fontAlgn="auto" latinLnBrk="0" hangingPunct="1">
                        <a:lnSpc>
                          <a:spcPct val="100000"/>
                        </a:lnSpc>
                        <a:spcBef>
                          <a:spcPts val="300"/>
                        </a:spcBef>
                        <a:spcAft>
                          <a:spcPts val="0"/>
                        </a:spcAft>
                        <a:buClr>
                          <a:schemeClr val="tx2"/>
                        </a:buClr>
                        <a:buSzTx/>
                        <a:buFont typeface="+mj-lt"/>
                        <a:buAutoNum type="arabicPeriod"/>
                        <a:tabLst/>
                        <a:defRPr/>
                      </a:pPr>
                      <a:endPar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85263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Other operating income</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Parallel to the depreciation of the subsidized investments, a special reserve with an equity portion will be realized.</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9018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Cost of material</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Costs of material are derived from the sales volume and production cost.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Shipping costs are assumed to have a pass-through character.</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09812">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Personnel costs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Increase of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due to new hires.</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 indexed increase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p.a. is planned,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management assumed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51" name="Group 3"/>
          <p:cNvGraphicFramePr>
            <a:graphicFrameLocks noGrp="1"/>
          </p:cNvGraphicFramePr>
          <p:nvPr>
            <p:custDataLst>
              <p:tags r:id="rId4"/>
            </p:custDataLst>
            <p:extLst>
              <p:ext uri="{D42A27DB-BD31-4B8C-83A1-F6EECF244321}">
                <p14:modId xmlns:p14="http://schemas.microsoft.com/office/powerpoint/2010/main" val="1872287172"/>
              </p:ext>
            </p:extLst>
          </p:nvPr>
        </p:nvGraphicFramePr>
        <p:xfrm>
          <a:off x="2431256" y="1525549"/>
          <a:ext cx="6970711" cy="4366785"/>
        </p:xfrm>
        <a:graphic>
          <a:graphicData uri="http://schemas.openxmlformats.org/drawingml/2006/table">
            <a:tbl>
              <a:tblPr/>
              <a:tblGrid>
                <a:gridCol w="997409"/>
                <a:gridCol w="2227007"/>
                <a:gridCol w="2646768"/>
                <a:gridCol w="1099527"/>
              </a:tblGrid>
              <a:tr h="252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Balance sheet</a:t>
                      </a:r>
                    </a:p>
                  </a:txBody>
                  <a:tcPr marL="54000" marR="54000" marT="54000" marB="54000" anchor="ctr" horzOverflow="overflow">
                    <a:lnL w="12700" cap="flat" cmpd="sng" algn="ctr">
                      <a:solidFill>
                        <a:srgbClr val="005EB8"/>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r>
              <a:tr h="1193875">
                <a:tc>
                  <a:txBody>
                    <a:bodyPr/>
                    <a:lstStyle/>
                    <a:p>
                      <a:pPr marL="0" marR="0" indent="0" algn="l" rtl="0" eaLnBrk="1" fontAlgn="base" latinLnBrk="0" hangingPunct="1">
                        <a:spcBef>
                          <a:spcPts val="600"/>
                        </a:spcBef>
                        <a:spcAft>
                          <a:spcPts val="0"/>
                        </a:spcAft>
                      </a:pPr>
                      <a:r>
                        <a:rPr lang="en-US" sz="800" b="1" i="0" u="none" strike="noStrike" kern="1200" baseline="0" noProof="0" dirty="0">
                          <a:ln>
                            <a:noFill/>
                          </a:ln>
                          <a:solidFill>
                            <a:srgbClr val="005EB8"/>
                          </a:solidFill>
                          <a:effectLst/>
                          <a:latin typeface="Arial" panose="020B0604020202020204" pitchFamily="34" charset="0"/>
                          <a:cs typeface="Arial" panose="020B0604020202020204" pitchFamily="34" charset="0"/>
                        </a:rPr>
                        <a:t>Fixed assets</a:t>
                      </a:r>
                      <a:endParaRPr lang="en-US" sz="1800" b="0" i="0" u="none" strike="noStrike" noProof="0" dirty="0">
                        <a:effectLst/>
                        <a:latin typeface="Arial" panose="020B0604020202020204" pitchFamily="34" charset="0"/>
                      </a:endParaRPr>
                    </a:p>
                  </a:txBody>
                  <a:tcPr marL="53975" marR="53975" marT="53975" marB="53975">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fixed assets were extrapolated in accordance with the depreciation simulation and planned investments.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2"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47918">
                <a:tc>
                  <a:txBody>
                    <a:bodyPr/>
                    <a:lstStyle/>
                    <a:p>
                      <a:pPr marL="0" marR="0" indent="0" algn="l" rtl="0" eaLnBrk="1" fontAlgn="base" latinLnBrk="0" hangingPunct="1">
                        <a:spcBef>
                          <a:spcPts val="600"/>
                        </a:spcBef>
                        <a:spcAft>
                          <a:spcPts val="0"/>
                        </a:spcAft>
                      </a:pPr>
                      <a:r>
                        <a:rPr lang="en-US" sz="800" b="1" i="0" u="none" strike="noStrike" kern="1200" baseline="0" noProof="0" dirty="0">
                          <a:ln>
                            <a:noFill/>
                          </a:ln>
                          <a:solidFill>
                            <a:srgbClr val="005EB8"/>
                          </a:solidFill>
                          <a:effectLst/>
                          <a:latin typeface="Arial" panose="020B0604020202020204" pitchFamily="34" charset="0"/>
                          <a:cs typeface="Arial" panose="020B0604020202020204" pitchFamily="34" charset="0"/>
                        </a:rPr>
                        <a:t>Working capital</a:t>
                      </a:r>
                      <a:endParaRPr lang="en-US" sz="1800" b="0" i="0" u="none" strike="noStrike" noProof="0" dirty="0">
                        <a:effectLst/>
                        <a:latin typeface="Arial" panose="020B0604020202020204" pitchFamily="34" charset="0"/>
                      </a:endParaRPr>
                    </a:p>
                  </a:txBody>
                  <a:tcPr marL="53975" marR="53975" marT="53975" marB="53975">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working capital was planned based on the following assumptions: reduction of DIH from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days in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days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reduction of DSO from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days in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to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days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reduction of DSO from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days in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to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days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782270">
                <a:tc>
                  <a:txBody>
                    <a:bodyPr/>
                    <a:lstStyle/>
                    <a:p>
                      <a:pPr marL="0" marR="0" indent="0" algn="l" rtl="0" eaLnBrk="1" fontAlgn="base" latinLnBrk="0" hangingPunct="1">
                        <a:spcBef>
                          <a:spcPts val="600"/>
                        </a:spcBef>
                        <a:spcAft>
                          <a:spcPts val="0"/>
                        </a:spcAft>
                      </a:pPr>
                      <a:r>
                        <a:rPr lang="en-US" sz="800" b="1" i="0" u="none" strike="noStrike" kern="1200" baseline="0" noProof="0" dirty="0">
                          <a:ln>
                            <a:noFill/>
                          </a:ln>
                          <a:solidFill>
                            <a:srgbClr val="005EB8"/>
                          </a:solidFill>
                          <a:effectLst/>
                          <a:latin typeface="Arial" panose="020B0604020202020204" pitchFamily="34" charset="0"/>
                          <a:cs typeface="Arial" panose="020B0604020202020204" pitchFamily="34" charset="0"/>
                        </a:rPr>
                        <a:t>Other receivables </a:t>
                      </a:r>
                      <a:endParaRPr lang="en-US" sz="1800" b="0" i="0" u="none" strike="noStrike" noProof="0" dirty="0">
                        <a:effectLst/>
                        <a:latin typeface="Arial" panose="020B0604020202020204" pitchFamily="34" charset="0"/>
                      </a:endParaRPr>
                    </a:p>
                  </a:txBody>
                  <a:tcPr marL="53975" marR="53975" marT="53975" marB="53975">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Other receivables include tax assets as well as intercompany receivables. These items have been extrapolated throughout the planning period.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177200">
                <a:tc>
                  <a:txBody>
                    <a:bodyPr/>
                    <a:lstStyle/>
                    <a:p>
                      <a:pPr marL="0" marR="0" indent="0" algn="l" rtl="0" eaLnBrk="1" fontAlgn="base" latinLnBrk="0" hangingPunct="1">
                        <a:spcBef>
                          <a:spcPts val="600"/>
                        </a:spcBef>
                        <a:spcAft>
                          <a:spcPts val="0"/>
                        </a:spcAft>
                      </a:pPr>
                      <a:r>
                        <a:rPr lang="en-US" sz="800" b="1" i="0" u="none" strike="noStrike" kern="1200" baseline="0" noProof="0" dirty="0">
                          <a:ln>
                            <a:noFill/>
                          </a:ln>
                          <a:solidFill>
                            <a:srgbClr val="005EB8"/>
                          </a:solidFill>
                          <a:effectLst/>
                          <a:latin typeface="Arial" panose="020B0604020202020204" pitchFamily="34" charset="0"/>
                          <a:cs typeface="Arial" panose="020B0604020202020204" pitchFamily="34" charset="0"/>
                        </a:rPr>
                        <a:t>Equity</a:t>
                      </a:r>
                      <a:endParaRPr lang="en-US" sz="1800" b="0" i="0" u="none" strike="noStrike" noProof="0" dirty="0">
                        <a:effectLst/>
                        <a:latin typeface="Arial" panose="020B0604020202020204" pitchFamily="34" charset="0"/>
                      </a:endParaRPr>
                    </a:p>
                  </a:txBody>
                  <a:tcPr marL="53975" marR="53975" marT="53975" marB="53975">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change in equity was planned in accordance with the monthly P&amp;L results.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 further capital measures were planned.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
        <p:nvSpPr>
          <p:cNvPr id="52" name="Rechteck 51"/>
          <p:cNvSpPr/>
          <p:nvPr/>
        </p:nvSpPr>
        <p:spPr>
          <a:xfrm>
            <a:off x="2412535" y="1511548"/>
            <a:ext cx="3240000" cy="4330800"/>
          </a:xfrm>
          <a:prstGeom prst="rect">
            <a:avLst/>
          </a:prstGeom>
          <a:noFill/>
          <a:ln w="38100">
            <a:solidFill>
              <a:srgbClr val="F68D2E"/>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 name="Textplatzhalter 5"/>
          <p:cNvSpPr>
            <a:spLocks noGrp="1"/>
          </p:cNvSpPr>
          <p:nvPr>
            <p:ph type="body" sz="quarter" idx="10"/>
          </p:nvPr>
        </p:nvSpPr>
        <p:spPr>
          <a:xfrm>
            <a:off x="488950" y="1178679"/>
            <a:ext cx="1748092" cy="4690800"/>
          </a:xfrm>
          <a:solidFill>
            <a:srgbClr val="0091DA"/>
          </a:solidFill>
          <a:ln>
            <a:solidFill>
              <a:srgbClr val="0091DA"/>
            </a:solidFill>
          </a:ln>
        </p:spPr>
        <p:txBody>
          <a:bodyPr/>
          <a:lstStyle/>
          <a:p>
            <a:r>
              <a:rPr lang="en-US" dirty="0"/>
              <a:t>The investment plan and the development of the asset base is plausible.</a:t>
            </a:r>
          </a:p>
          <a:p>
            <a:r>
              <a:rPr lang="en-US" dirty="0"/>
              <a:t>Working capital assumptions are reproducible for DPO and DIH. The planned reduction of DSO is ambitious as compared to direct peers as well as to historical development of the company. Measures defined cover </a:t>
            </a:r>
            <a:r>
              <a:rPr lang="en-US" dirty="0">
                <a:solidFill>
                  <a:srgbClr val="00338D"/>
                </a:solidFill>
              </a:rPr>
              <a:t>[…]</a:t>
            </a:r>
            <a:r>
              <a:rPr lang="en-US" dirty="0"/>
              <a:t>% of the planned financial effects.</a:t>
            </a:r>
          </a:p>
        </p:txBody>
      </p:sp>
      <p:sp>
        <p:nvSpPr>
          <p:cNvPr id="4" name="Titel 3"/>
          <p:cNvSpPr>
            <a:spLocks noGrp="1"/>
          </p:cNvSpPr>
          <p:nvPr>
            <p:ph type="title"/>
          </p:nvPr>
        </p:nvSpPr>
        <p:spPr>
          <a:xfrm>
            <a:off x="488950" y="451575"/>
            <a:ext cx="8997950" cy="723600"/>
          </a:xfrm>
        </p:spPr>
        <p:txBody>
          <a:bodyPr/>
          <a:lstStyle/>
          <a:p>
            <a:r>
              <a:rPr lang="en-US" dirty="0" smtClean="0"/>
              <a:t>Short presentation </a:t>
            </a:r>
            <a:r>
              <a:rPr lang="en-US" dirty="0"/>
              <a:t>-</a:t>
            </a:r>
            <a:r>
              <a:rPr lang="en-US" dirty="0" smtClean="0"/>
              <a:t> example (3/4)</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5"/>
            </p:custDataLst>
            <p:extLst>
              <p:ext uri="{D42A27DB-BD31-4B8C-83A1-F6EECF244321}">
                <p14:modId xmlns:p14="http://schemas.microsoft.com/office/powerpoint/2010/main" val="3644521805"/>
              </p:ext>
            </p:extLst>
          </p:nvPr>
        </p:nvGraphicFramePr>
        <p:xfrm>
          <a:off x="552869" y="5449623"/>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sp>
        <p:nvSpPr>
          <p:cNvPr id="13" name="Rectangle 2"/>
          <p:cNvSpPr>
            <a:spLocks noChangeArrowheads="1"/>
          </p:cNvSpPr>
          <p:nvPr/>
        </p:nvSpPr>
        <p:spPr bwMode="auto">
          <a:xfrm>
            <a:off x="552869" y="4545183"/>
            <a:ext cx="1620000" cy="875687"/>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lvl="0" defTabSz="762000" eaLnBrk="0" hangingPunct="0">
              <a:lnSpc>
                <a:spcPct val="90000"/>
              </a:lnSpc>
              <a:defRPr/>
            </a:pPr>
            <a:r>
              <a:rPr lang="en-US" sz="700" kern="0" dirty="0" smtClean="0">
                <a:solidFill>
                  <a:schemeClr val="bg1"/>
                </a:solidFill>
              </a:rPr>
              <a:t>Unambiguous statements on reasonability of relevant planning premises and assumptions. </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sp>
        <p:nvSpPr>
          <p:cNvPr id="54" name="Rechteck 53"/>
          <p:cNvSpPr/>
          <p:nvPr/>
        </p:nvSpPr>
        <p:spPr>
          <a:xfrm>
            <a:off x="5632993" y="1214652"/>
            <a:ext cx="3768585" cy="307163"/>
          </a:xfrm>
          <a:prstGeom prst="rect">
            <a:avLst/>
          </a:prstGeom>
          <a:solidFill>
            <a:srgbClr val="EAAA00"/>
          </a:solidFill>
          <a:ln w="38100">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bg1"/>
                </a:solidFill>
              </a:rPr>
              <a:t>WITH APPRAISAL</a:t>
            </a:r>
          </a:p>
        </p:txBody>
      </p:sp>
      <p:sp>
        <p:nvSpPr>
          <p:cNvPr id="55" name="Rechteck 54"/>
          <p:cNvSpPr/>
          <p:nvPr/>
        </p:nvSpPr>
        <p:spPr>
          <a:xfrm>
            <a:off x="2412535" y="1214654"/>
            <a:ext cx="3240000" cy="307273"/>
          </a:xfrm>
          <a:prstGeom prst="rect">
            <a:avLst/>
          </a:prstGeom>
          <a:solidFill>
            <a:srgbClr val="F68D2E"/>
          </a:solidFill>
          <a:ln w="38100">
            <a:solidFill>
              <a:srgbClr val="F68D2E"/>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56" name="Ellipse 55"/>
          <p:cNvSpPr/>
          <p:nvPr/>
        </p:nvSpPr>
        <p:spPr>
          <a:xfrm>
            <a:off x="5724997" y="1259613"/>
            <a:ext cx="216000" cy="216000"/>
          </a:xfrm>
          <a:prstGeom prst="ellipse">
            <a:avLst/>
          </a:prstGeom>
          <a:solidFill>
            <a:srgbClr val="EAAA00"/>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2</a:t>
            </a:r>
            <a:endParaRPr lang="en-US" sz="1000" b="1" dirty="0">
              <a:solidFill>
                <a:schemeClr val="bg1"/>
              </a:solidFill>
            </a:endParaRPr>
          </a:p>
        </p:txBody>
      </p:sp>
      <p:sp>
        <p:nvSpPr>
          <p:cNvPr id="76" name="Ellipse 75"/>
          <p:cNvSpPr/>
          <p:nvPr/>
        </p:nvSpPr>
        <p:spPr>
          <a:xfrm>
            <a:off x="2446338" y="1265017"/>
            <a:ext cx="216000" cy="216000"/>
          </a:xfrm>
          <a:prstGeom prst="ellipse">
            <a:avLst/>
          </a:prstGeom>
          <a:solidFill>
            <a:srgbClr val="F68D2E"/>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1</a:t>
            </a:r>
            <a:endParaRPr lang="en-US" sz="1000" b="1" dirty="0">
              <a:solidFill>
                <a:schemeClr val="bg1"/>
              </a:solidFill>
            </a:endParaRPr>
          </a:p>
        </p:txBody>
      </p:sp>
      <p:grpSp>
        <p:nvGrpSpPr>
          <p:cNvPr id="24" name="Gruppieren 23"/>
          <p:cNvGrpSpPr/>
          <p:nvPr/>
        </p:nvGrpSpPr>
        <p:grpSpPr>
          <a:xfrm>
            <a:off x="8388582" y="3144318"/>
            <a:ext cx="909707" cy="605488"/>
            <a:chOff x="8410769" y="1885447"/>
            <a:chExt cx="909707" cy="605488"/>
          </a:xfrm>
        </p:grpSpPr>
        <p:sp>
          <p:nvSpPr>
            <p:cNvPr id="25" name="Textfeld 24"/>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26" name="Textfeld 25"/>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27" name="Gruppieren 217"/>
            <p:cNvGrpSpPr/>
            <p:nvPr/>
          </p:nvGrpSpPr>
          <p:grpSpPr>
            <a:xfrm>
              <a:off x="8665734" y="2145104"/>
              <a:ext cx="347845" cy="96261"/>
              <a:chOff x="727312" y="3778488"/>
              <a:chExt cx="299204" cy="82800"/>
            </a:xfrm>
          </p:grpSpPr>
          <p:sp>
            <p:nvSpPr>
              <p:cNvPr id="28"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9"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0"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1" name="Gruppieren 30"/>
          <p:cNvGrpSpPr/>
          <p:nvPr/>
        </p:nvGrpSpPr>
        <p:grpSpPr>
          <a:xfrm>
            <a:off x="8388582" y="4019039"/>
            <a:ext cx="909707" cy="605488"/>
            <a:chOff x="8410769" y="1885447"/>
            <a:chExt cx="909707" cy="605488"/>
          </a:xfrm>
        </p:grpSpPr>
        <p:sp>
          <p:nvSpPr>
            <p:cNvPr id="32" name="Textfeld 31"/>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33" name="Textfeld 32"/>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34" name="Gruppieren 217"/>
            <p:cNvGrpSpPr/>
            <p:nvPr/>
          </p:nvGrpSpPr>
          <p:grpSpPr>
            <a:xfrm>
              <a:off x="8665734" y="2145104"/>
              <a:ext cx="347845" cy="96261"/>
              <a:chOff x="727312" y="3778488"/>
              <a:chExt cx="299204" cy="82800"/>
            </a:xfrm>
          </p:grpSpPr>
          <p:sp>
            <p:nvSpPr>
              <p:cNvPr id="35"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6"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7"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8" name="Gruppieren 37"/>
          <p:cNvGrpSpPr/>
          <p:nvPr/>
        </p:nvGrpSpPr>
        <p:grpSpPr>
          <a:xfrm>
            <a:off x="8388582" y="4992879"/>
            <a:ext cx="909707" cy="605488"/>
            <a:chOff x="8410769" y="1885447"/>
            <a:chExt cx="909707" cy="605488"/>
          </a:xfrm>
        </p:grpSpPr>
        <p:sp>
          <p:nvSpPr>
            <p:cNvPr id="39" name="Textfeld 38"/>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0" name="Textfeld 39"/>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1" name="Gruppieren 217"/>
            <p:cNvGrpSpPr/>
            <p:nvPr/>
          </p:nvGrpSpPr>
          <p:grpSpPr>
            <a:xfrm>
              <a:off x="8665734" y="2145104"/>
              <a:ext cx="347845" cy="96261"/>
              <a:chOff x="727312" y="3778488"/>
              <a:chExt cx="299204" cy="82800"/>
            </a:xfrm>
          </p:grpSpPr>
          <p:sp>
            <p:nvSpPr>
              <p:cNvPr id="42"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3"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4"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45" name="Gruppieren 44"/>
          <p:cNvGrpSpPr/>
          <p:nvPr/>
        </p:nvGrpSpPr>
        <p:grpSpPr>
          <a:xfrm>
            <a:off x="8388582" y="2068226"/>
            <a:ext cx="909707" cy="605488"/>
            <a:chOff x="8410769" y="1885447"/>
            <a:chExt cx="909707" cy="605488"/>
          </a:xfrm>
        </p:grpSpPr>
        <p:sp>
          <p:nvSpPr>
            <p:cNvPr id="46" name="Textfeld 45"/>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7" name="Textfeld 46"/>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8" name="Gruppieren 217"/>
            <p:cNvGrpSpPr/>
            <p:nvPr/>
          </p:nvGrpSpPr>
          <p:grpSpPr>
            <a:xfrm>
              <a:off x="8665734" y="2145104"/>
              <a:ext cx="347845" cy="96261"/>
              <a:chOff x="727312" y="3778488"/>
              <a:chExt cx="299204" cy="82800"/>
            </a:xfrm>
          </p:grpSpPr>
          <p:sp>
            <p:nvSpPr>
              <p:cNvPr id="49"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0"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7"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53" name="Rechteck 52"/>
          <p:cNvSpPr/>
          <p:nvPr/>
        </p:nvSpPr>
        <p:spPr>
          <a:xfrm>
            <a:off x="2376687" y="1191274"/>
            <a:ext cx="7027385" cy="4690800"/>
          </a:xfrm>
          <a:prstGeom prst="rect">
            <a:avLst/>
          </a:prstGeom>
          <a:noFill/>
          <a:ln w="38100">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58" name="Text Box 8"/>
          <p:cNvSpPr txBox="1">
            <a:spLocks noChangeArrowheads="1"/>
          </p:cNvSpPr>
          <p:nvPr>
            <p:custDataLst>
              <p:tags r:id="rId6"/>
            </p:custDataLst>
          </p:nvPr>
        </p:nvSpPr>
        <p:spPr bwMode="gray">
          <a:xfrm>
            <a:off x="2393003" y="5872304"/>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sp>
        <p:nvSpPr>
          <p:cNvPr id="59" name="Rechteck 58"/>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Tree>
    <p:extLst>
      <p:ext uri="{BB962C8B-B14F-4D97-AF65-F5344CB8AC3E}">
        <p14:creationId xmlns:p14="http://schemas.microsoft.com/office/powerpoint/2010/main" val="16757413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9256" name="think-cell Folie" r:id="rId9" imgW="270" imgH="270" progId="TCLayout.ActiveDocument.1">
                  <p:embed/>
                </p:oleObj>
              </mc:Choice>
              <mc:Fallback>
                <p:oleObj name="think-cell Folie" r:id="rId9" imgW="270" imgH="270" progId="TCLayout.ActiveDocument.1">
                  <p:embed/>
                  <p:pic>
                    <p:nvPicPr>
                      <p:cNvPr id="0" name=""/>
                      <p:cNvPicPr/>
                      <p:nvPr/>
                    </p:nvPicPr>
                    <p:blipFill>
                      <a:blip r:embed="rId10"/>
                      <a:stretch>
                        <a:fillRect/>
                      </a:stretch>
                    </p:blipFill>
                    <p:spPr>
                      <a:xfrm>
                        <a:off x="1588" y="1588"/>
                        <a:ext cx="1587" cy="1587"/>
                      </a:xfrm>
                      <a:prstGeom prst="rect">
                        <a:avLst/>
                      </a:prstGeom>
                    </p:spPr>
                  </p:pic>
                </p:oleObj>
              </mc:Fallback>
            </mc:AlternateContent>
          </a:graphicData>
        </a:graphic>
      </p:graphicFrame>
      <p:graphicFrame>
        <p:nvGraphicFramePr>
          <p:cNvPr id="16" name="Group 3"/>
          <p:cNvGraphicFramePr>
            <a:graphicFrameLocks noGrp="1"/>
          </p:cNvGraphicFramePr>
          <p:nvPr>
            <p:custDataLst>
              <p:tags r:id="rId3"/>
            </p:custDataLst>
            <p:extLst>
              <p:ext uri="{D42A27DB-BD31-4B8C-83A1-F6EECF244321}">
                <p14:modId xmlns:p14="http://schemas.microsoft.com/office/powerpoint/2010/main" val="106745228"/>
              </p:ext>
            </p:extLst>
          </p:nvPr>
        </p:nvGraphicFramePr>
        <p:xfrm>
          <a:off x="2432094" y="1527027"/>
          <a:ext cx="6969600" cy="4264358"/>
        </p:xfrm>
        <a:graphic>
          <a:graphicData uri="http://schemas.openxmlformats.org/drawingml/2006/table">
            <a:tbl>
              <a:tblPr/>
              <a:tblGrid>
                <a:gridCol w="997251"/>
                <a:gridCol w="2228993"/>
                <a:gridCol w="2645508"/>
                <a:gridCol w="1097848"/>
              </a:tblGrid>
              <a:tr h="252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P&amp;L</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r>
              <a:tr h="125972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Sales </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Increase in sales by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till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(CAGR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Earnings planned based on price/volume forecast taking the general market expectations and sales measures into account. Order book and contracted volumes account on average for</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of sales volume planned p.a..</a:t>
                      </a:r>
                      <a:endParaRPr kumimoji="0" lang="en-US" sz="800" b="0" i="0" u="none" strike="noStrike" kern="1200" cap="none" spc="0" normalizeH="0" baseline="0" noProof="0" dirty="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p>
                      <a:pPr marL="228600" marR="0" lvl="2" indent="-228600" algn="l" defTabSz="914400" rtl="0" eaLnBrk="1" fontAlgn="auto" latinLnBrk="0" hangingPunct="1">
                        <a:lnSpc>
                          <a:spcPct val="100000"/>
                        </a:lnSpc>
                        <a:spcBef>
                          <a:spcPts val="300"/>
                        </a:spcBef>
                        <a:spcAft>
                          <a:spcPts val="0"/>
                        </a:spcAft>
                        <a:buClr>
                          <a:schemeClr val="tx2"/>
                        </a:buClr>
                        <a:buSzTx/>
                        <a:buFont typeface="+mj-lt"/>
                        <a:buAutoNum type="arabicPeriod"/>
                        <a:tabLst/>
                        <a:defRPr/>
                      </a:pPr>
                      <a:endPar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85263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Other operating income</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Parallel to the depreciation of the subsidized investments, a special reserve with an equity portion will be realized.</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9018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Cost of material</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Costs of material are derived from the sales volume and production cost.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Shipping costs are assumed to have a pass-through character.</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09812">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Personnel costs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Increase of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due to new hires.</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 indexed increase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p.a. is planned,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management assumed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not appropriate and mathematical correct/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not comprehensible and achievable/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GB"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12700" cap="flat" cmpd="sng" algn="ctr">
                      <a:solidFill>
                        <a:schemeClr val="tx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51" name="Group 3"/>
          <p:cNvGraphicFramePr>
            <a:graphicFrameLocks noGrp="1"/>
          </p:cNvGraphicFramePr>
          <p:nvPr>
            <p:custDataLst>
              <p:tags r:id="rId4"/>
            </p:custDataLst>
            <p:extLst>
              <p:ext uri="{D42A27DB-BD31-4B8C-83A1-F6EECF244321}">
                <p14:modId xmlns:p14="http://schemas.microsoft.com/office/powerpoint/2010/main" val="300918200"/>
              </p:ext>
            </p:extLst>
          </p:nvPr>
        </p:nvGraphicFramePr>
        <p:xfrm>
          <a:off x="2431256" y="1525549"/>
          <a:ext cx="6970711" cy="4368290"/>
        </p:xfrm>
        <a:graphic>
          <a:graphicData uri="http://schemas.openxmlformats.org/drawingml/2006/table">
            <a:tbl>
              <a:tblPr/>
              <a:tblGrid>
                <a:gridCol w="997409"/>
                <a:gridCol w="2227007"/>
                <a:gridCol w="2646768"/>
                <a:gridCol w="1099527"/>
              </a:tblGrid>
              <a:tr h="252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Balance sheet</a:t>
                      </a:r>
                    </a:p>
                  </a:txBody>
                  <a:tcPr marL="54000" marR="54000" marT="54000" marB="54000" anchor="ctr" horzOverflow="overflow">
                    <a:lnL w="12700" cap="flat" cmpd="sng" algn="ctr">
                      <a:solidFill>
                        <a:srgbClr val="005EB8"/>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rgbClr val="005EB8"/>
                    </a:solidFill>
                  </a:tcPr>
                </a:tc>
              </a:tr>
              <a:tr h="59693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Mezzanine </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book value has been extrapolated under consideration of the PIK-interest for vendor loans, shareholder loans (each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interest p.a.) as well as with the non-payment effective interest portion of the mezzanine loan.</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2"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59693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Special item</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Special item is realized as other income parallel to the depreciation of the subsidized investments.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0" marR="0" lvl="2" indent="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864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Provisions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Pension provisions are extrapolated throughout the entire planning period.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Other provisions in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result from the planned restructuring measures (plant closings in the USA and Italy).</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78227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Bank loans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Planning of the financial liabilities (uptake of credit and repayments) on the basis of repayment schedules as well as the planned working capital financing needs.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8748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Other liabilities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12700" cap="flat" cmpd="sng" algn="ctr">
                      <a:solidFill>
                        <a:srgbClr val="005EB8"/>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Other liabilities include tax liabilities as well as intercompany liabilities. These items have been extrapolated throughout the planning period.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sp>
        <p:nvSpPr>
          <p:cNvPr id="52" name="Rechteck 51"/>
          <p:cNvSpPr/>
          <p:nvPr/>
        </p:nvSpPr>
        <p:spPr>
          <a:xfrm>
            <a:off x="2412535" y="1511548"/>
            <a:ext cx="3240000" cy="4330800"/>
          </a:xfrm>
          <a:prstGeom prst="rect">
            <a:avLst/>
          </a:prstGeom>
          <a:noFill/>
          <a:ln w="38100">
            <a:solidFill>
              <a:srgbClr val="F68D2E"/>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 name="Textplatzhalter 5"/>
          <p:cNvSpPr>
            <a:spLocks noGrp="1"/>
          </p:cNvSpPr>
          <p:nvPr>
            <p:ph type="body" sz="quarter" idx="10"/>
          </p:nvPr>
        </p:nvSpPr>
        <p:spPr>
          <a:xfrm>
            <a:off x="488950" y="1178679"/>
            <a:ext cx="1748092" cy="4690800"/>
          </a:xfrm>
          <a:solidFill>
            <a:srgbClr val="0091DA"/>
          </a:solidFill>
          <a:ln>
            <a:solidFill>
              <a:srgbClr val="0091DA"/>
            </a:solidFill>
          </a:ln>
        </p:spPr>
        <p:txBody>
          <a:bodyPr/>
          <a:lstStyle/>
          <a:p>
            <a:r>
              <a:rPr lang="en-US" dirty="0"/>
              <a:t>As no new capital measures have been planned, the implementation of the planned Working Capital reductions is crucial to staying within the existing financing lines. </a:t>
            </a:r>
          </a:p>
          <a:p>
            <a:r>
              <a:rPr lang="en-US" dirty="0"/>
              <a:t>In general the premises of the balance sheet planning FC</a:t>
            </a:r>
            <a:r>
              <a:rPr lang="en-US" dirty="0">
                <a:solidFill>
                  <a:srgbClr val="00338D"/>
                </a:solidFill>
              </a:rPr>
              <a:t>[year]</a:t>
            </a:r>
            <a:r>
              <a:rPr lang="en-US" dirty="0"/>
              <a:t> to </a:t>
            </a:r>
            <a:r>
              <a:rPr lang="en-US" dirty="0">
                <a:solidFill>
                  <a:srgbClr val="00338D"/>
                </a:solidFill>
              </a:rPr>
              <a:t>[year] </a:t>
            </a:r>
            <a:r>
              <a:rPr lang="en-US" dirty="0"/>
              <a:t>are reproducible and plausible. Additional Working Capital measures need to be defined and implemented to secure the reproducibility of the plan. </a:t>
            </a:r>
          </a:p>
        </p:txBody>
      </p:sp>
      <p:sp>
        <p:nvSpPr>
          <p:cNvPr id="4" name="Titel 3"/>
          <p:cNvSpPr>
            <a:spLocks noGrp="1"/>
          </p:cNvSpPr>
          <p:nvPr>
            <p:ph type="title"/>
          </p:nvPr>
        </p:nvSpPr>
        <p:spPr>
          <a:xfrm>
            <a:off x="488950" y="451575"/>
            <a:ext cx="8997950" cy="723600"/>
          </a:xfrm>
        </p:spPr>
        <p:txBody>
          <a:bodyPr/>
          <a:lstStyle/>
          <a:p>
            <a:r>
              <a:rPr lang="en-US" dirty="0" smtClean="0"/>
              <a:t>Short presentation </a:t>
            </a:r>
            <a:r>
              <a:rPr lang="en-US" dirty="0"/>
              <a:t>-</a:t>
            </a:r>
            <a:r>
              <a:rPr lang="en-US" dirty="0" smtClean="0"/>
              <a:t> example (4/4)</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5"/>
            </p:custDataLst>
            <p:extLst>
              <p:ext uri="{D42A27DB-BD31-4B8C-83A1-F6EECF244321}">
                <p14:modId xmlns:p14="http://schemas.microsoft.com/office/powerpoint/2010/main" val="580188164"/>
              </p:ext>
            </p:extLst>
          </p:nvPr>
        </p:nvGraphicFramePr>
        <p:xfrm>
          <a:off x="552869" y="5449623"/>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sp>
        <p:nvSpPr>
          <p:cNvPr id="13" name="Rectangle 2"/>
          <p:cNvSpPr>
            <a:spLocks noChangeArrowheads="1"/>
          </p:cNvSpPr>
          <p:nvPr/>
        </p:nvSpPr>
        <p:spPr bwMode="auto">
          <a:xfrm>
            <a:off x="552869" y="4545183"/>
            <a:ext cx="1620000" cy="875687"/>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lvl="0" defTabSz="762000" eaLnBrk="0" hangingPunct="0">
              <a:lnSpc>
                <a:spcPct val="90000"/>
              </a:lnSpc>
              <a:defRPr/>
            </a:pPr>
            <a:r>
              <a:rPr lang="en-US" sz="700" kern="0" dirty="0" smtClean="0">
                <a:solidFill>
                  <a:schemeClr val="bg1"/>
                </a:solidFill>
              </a:rPr>
              <a:t>Unambiguous statements on reasonability of relevant planning premises and assumptions. </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sp>
        <p:nvSpPr>
          <p:cNvPr id="54" name="Rechteck 53"/>
          <p:cNvSpPr/>
          <p:nvPr/>
        </p:nvSpPr>
        <p:spPr>
          <a:xfrm>
            <a:off x="5632993" y="1214652"/>
            <a:ext cx="3768585" cy="307163"/>
          </a:xfrm>
          <a:prstGeom prst="rect">
            <a:avLst/>
          </a:prstGeom>
          <a:solidFill>
            <a:srgbClr val="EAAA00"/>
          </a:solidFill>
          <a:ln w="38100">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bg1"/>
                </a:solidFill>
              </a:rPr>
              <a:t>WITH APPRAISAL</a:t>
            </a:r>
          </a:p>
        </p:txBody>
      </p:sp>
      <p:sp>
        <p:nvSpPr>
          <p:cNvPr id="55" name="Rechteck 54"/>
          <p:cNvSpPr/>
          <p:nvPr/>
        </p:nvSpPr>
        <p:spPr>
          <a:xfrm>
            <a:off x="2412535" y="1214654"/>
            <a:ext cx="3240000" cy="307273"/>
          </a:xfrm>
          <a:prstGeom prst="rect">
            <a:avLst/>
          </a:prstGeom>
          <a:solidFill>
            <a:srgbClr val="F68D2E"/>
          </a:solidFill>
          <a:ln w="38100">
            <a:solidFill>
              <a:srgbClr val="F68D2E"/>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56" name="Ellipse 55"/>
          <p:cNvSpPr/>
          <p:nvPr/>
        </p:nvSpPr>
        <p:spPr>
          <a:xfrm>
            <a:off x="5724997" y="1259613"/>
            <a:ext cx="216000" cy="216000"/>
          </a:xfrm>
          <a:prstGeom prst="ellipse">
            <a:avLst/>
          </a:prstGeom>
          <a:solidFill>
            <a:srgbClr val="EAAA00"/>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2</a:t>
            </a:r>
            <a:endParaRPr lang="en-US" sz="1000" b="1" dirty="0">
              <a:solidFill>
                <a:schemeClr val="bg1"/>
              </a:solidFill>
            </a:endParaRPr>
          </a:p>
        </p:txBody>
      </p:sp>
      <p:sp>
        <p:nvSpPr>
          <p:cNvPr id="76" name="Ellipse 75"/>
          <p:cNvSpPr/>
          <p:nvPr/>
        </p:nvSpPr>
        <p:spPr>
          <a:xfrm>
            <a:off x="2446338" y="1265017"/>
            <a:ext cx="216000" cy="216000"/>
          </a:xfrm>
          <a:prstGeom prst="ellipse">
            <a:avLst/>
          </a:prstGeom>
          <a:solidFill>
            <a:srgbClr val="F68D2E"/>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1</a:t>
            </a:r>
            <a:endParaRPr lang="en-US" sz="1000" b="1" dirty="0">
              <a:solidFill>
                <a:schemeClr val="bg1"/>
              </a:solidFill>
            </a:endParaRPr>
          </a:p>
        </p:txBody>
      </p:sp>
      <p:grpSp>
        <p:nvGrpSpPr>
          <p:cNvPr id="24" name="Gruppieren 23"/>
          <p:cNvGrpSpPr/>
          <p:nvPr/>
        </p:nvGrpSpPr>
        <p:grpSpPr>
          <a:xfrm>
            <a:off x="8388582" y="3498265"/>
            <a:ext cx="909707" cy="605488"/>
            <a:chOff x="8410769" y="1885447"/>
            <a:chExt cx="909707" cy="605488"/>
          </a:xfrm>
        </p:grpSpPr>
        <p:sp>
          <p:nvSpPr>
            <p:cNvPr id="25" name="Textfeld 24"/>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26" name="Textfeld 25"/>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27" name="Gruppieren 217"/>
            <p:cNvGrpSpPr/>
            <p:nvPr/>
          </p:nvGrpSpPr>
          <p:grpSpPr>
            <a:xfrm>
              <a:off x="8665734" y="2145104"/>
              <a:ext cx="347845" cy="96261"/>
              <a:chOff x="727312" y="3778488"/>
              <a:chExt cx="299204" cy="82800"/>
            </a:xfrm>
          </p:grpSpPr>
          <p:sp>
            <p:nvSpPr>
              <p:cNvPr id="28"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9"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0"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1" name="Gruppieren 30"/>
          <p:cNvGrpSpPr/>
          <p:nvPr/>
        </p:nvGrpSpPr>
        <p:grpSpPr>
          <a:xfrm>
            <a:off x="8388582" y="4318671"/>
            <a:ext cx="909707" cy="605488"/>
            <a:chOff x="8410769" y="1885447"/>
            <a:chExt cx="909707" cy="605488"/>
          </a:xfrm>
        </p:grpSpPr>
        <p:sp>
          <p:nvSpPr>
            <p:cNvPr id="32" name="Textfeld 31"/>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33" name="Textfeld 32"/>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34" name="Gruppieren 217"/>
            <p:cNvGrpSpPr/>
            <p:nvPr/>
          </p:nvGrpSpPr>
          <p:grpSpPr>
            <a:xfrm>
              <a:off x="8665734" y="2145104"/>
              <a:ext cx="347845" cy="96261"/>
              <a:chOff x="727312" y="3778488"/>
              <a:chExt cx="299204" cy="82800"/>
            </a:xfrm>
          </p:grpSpPr>
          <p:sp>
            <p:nvSpPr>
              <p:cNvPr id="35"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6"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7"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8" name="Gruppieren 37"/>
          <p:cNvGrpSpPr/>
          <p:nvPr/>
        </p:nvGrpSpPr>
        <p:grpSpPr>
          <a:xfrm>
            <a:off x="8388582" y="5142203"/>
            <a:ext cx="909707" cy="605488"/>
            <a:chOff x="8410769" y="1885447"/>
            <a:chExt cx="909707" cy="605488"/>
          </a:xfrm>
        </p:grpSpPr>
        <p:sp>
          <p:nvSpPr>
            <p:cNvPr id="39" name="Textfeld 38"/>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0" name="Textfeld 39"/>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1" name="Gruppieren 217"/>
            <p:cNvGrpSpPr/>
            <p:nvPr/>
          </p:nvGrpSpPr>
          <p:grpSpPr>
            <a:xfrm>
              <a:off x="8665734" y="2145104"/>
              <a:ext cx="347845" cy="96261"/>
              <a:chOff x="727312" y="3778488"/>
              <a:chExt cx="299204" cy="82800"/>
            </a:xfrm>
          </p:grpSpPr>
          <p:sp>
            <p:nvSpPr>
              <p:cNvPr id="42"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3"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4"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45" name="Gruppieren 44"/>
          <p:cNvGrpSpPr/>
          <p:nvPr/>
        </p:nvGrpSpPr>
        <p:grpSpPr>
          <a:xfrm>
            <a:off x="8388582" y="1890897"/>
            <a:ext cx="909707" cy="605488"/>
            <a:chOff x="8410769" y="1885447"/>
            <a:chExt cx="909707" cy="605488"/>
          </a:xfrm>
        </p:grpSpPr>
        <p:sp>
          <p:nvSpPr>
            <p:cNvPr id="46" name="Textfeld 45"/>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7" name="Textfeld 46"/>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8" name="Gruppieren 217"/>
            <p:cNvGrpSpPr/>
            <p:nvPr/>
          </p:nvGrpSpPr>
          <p:grpSpPr>
            <a:xfrm>
              <a:off x="8665734" y="2145104"/>
              <a:ext cx="347845" cy="96261"/>
              <a:chOff x="727312" y="3778488"/>
              <a:chExt cx="299204" cy="82800"/>
            </a:xfrm>
          </p:grpSpPr>
          <p:sp>
            <p:nvSpPr>
              <p:cNvPr id="49"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0"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7"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53" name="Rechteck 52"/>
          <p:cNvSpPr/>
          <p:nvPr/>
        </p:nvSpPr>
        <p:spPr>
          <a:xfrm>
            <a:off x="2376687" y="1191274"/>
            <a:ext cx="7027385" cy="4690800"/>
          </a:xfrm>
          <a:prstGeom prst="rect">
            <a:avLst/>
          </a:prstGeom>
          <a:noFill/>
          <a:ln w="38100">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58" name="Text Box 8"/>
          <p:cNvSpPr txBox="1">
            <a:spLocks noChangeArrowheads="1"/>
          </p:cNvSpPr>
          <p:nvPr>
            <p:custDataLst>
              <p:tags r:id="rId6"/>
            </p:custDataLst>
          </p:nvPr>
        </p:nvSpPr>
        <p:spPr bwMode="gray">
          <a:xfrm>
            <a:off x="2393003" y="5872304"/>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grpSp>
        <p:nvGrpSpPr>
          <p:cNvPr id="61" name="Gruppieren 60"/>
          <p:cNvGrpSpPr/>
          <p:nvPr/>
        </p:nvGrpSpPr>
        <p:grpSpPr>
          <a:xfrm>
            <a:off x="8388582" y="2688645"/>
            <a:ext cx="909707" cy="605488"/>
            <a:chOff x="8410769" y="1885447"/>
            <a:chExt cx="909707" cy="605488"/>
          </a:xfrm>
        </p:grpSpPr>
        <p:sp>
          <p:nvSpPr>
            <p:cNvPr id="62" name="Textfeld 61"/>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63" name="Textfeld 62"/>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64" name="Gruppieren 217"/>
            <p:cNvGrpSpPr/>
            <p:nvPr/>
          </p:nvGrpSpPr>
          <p:grpSpPr>
            <a:xfrm>
              <a:off x="8665734" y="2145104"/>
              <a:ext cx="347845" cy="96261"/>
              <a:chOff x="727312" y="3778488"/>
              <a:chExt cx="299204" cy="82800"/>
            </a:xfrm>
          </p:grpSpPr>
          <p:sp>
            <p:nvSpPr>
              <p:cNvPr id="65"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66"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67"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59" name="Rechteck 58"/>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Tree>
    <p:extLst>
      <p:ext uri="{BB962C8B-B14F-4D97-AF65-F5344CB8AC3E}">
        <p14:creationId xmlns:p14="http://schemas.microsoft.com/office/powerpoint/2010/main" val="38192486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smtClean="0"/>
              <a:t>Content</a:t>
            </a:r>
            <a:endParaRPr lang="en-US" dirty="0"/>
          </a:p>
        </p:txBody>
      </p:sp>
      <p:sp>
        <p:nvSpPr>
          <p:cNvPr id="8" name="Textfeld 23"/>
          <p:cNvSpPr txBox="1">
            <a:spLocks/>
          </p:cNvSpPr>
          <p:nvPr/>
        </p:nvSpPr>
        <p:spPr>
          <a:xfrm>
            <a:off x="1881554" y="1428058"/>
            <a:ext cx="7535496" cy="288000"/>
          </a:xfrm>
          <a:prstGeom prst="rect">
            <a:avLst/>
          </a:prstGeom>
          <a:solidFill>
            <a:srgbClr val="00338D"/>
          </a:solidFill>
          <a:ln w="6350">
            <a:noFill/>
          </a:ln>
        </p:spPr>
        <p:txBody>
          <a:bodyPr wrap="square" lIns="54000" tIns="54000" rIns="54000" bIns="54000" rtlCol="0" anchor="b">
            <a:noAutofit/>
          </a:bodyPr>
          <a:lstStyle/>
          <a:p>
            <a:pPr defTabSz="762000">
              <a:lnSpc>
                <a:spcPct val="95000"/>
              </a:lnSpc>
              <a:spcBef>
                <a:spcPct val="60000"/>
              </a:spcBef>
              <a:buClr>
                <a:srgbClr val="000066"/>
              </a:buClr>
            </a:pPr>
            <a:r>
              <a:rPr lang="en-US" sz="1100" b="1" dirty="0">
                <a:solidFill>
                  <a:schemeClr val="bg1"/>
                </a:solidFill>
              </a:rPr>
              <a:t>l</a:t>
            </a:r>
            <a:r>
              <a:rPr lang="en-US" sz="1100" b="1" dirty="0" smtClean="0">
                <a:solidFill>
                  <a:schemeClr val="bg1"/>
                </a:solidFill>
              </a:rPr>
              <a:t>ong with and without appraisal</a:t>
            </a:r>
            <a:endParaRPr lang="en-US" sz="1100" b="1" dirty="0">
              <a:solidFill>
                <a:schemeClr val="bg1"/>
              </a:solidFill>
            </a:endParaRPr>
          </a:p>
        </p:txBody>
      </p:sp>
      <p:sp>
        <p:nvSpPr>
          <p:cNvPr id="5" name="Textplatzhalter 4"/>
          <p:cNvSpPr>
            <a:spLocks noGrp="1"/>
          </p:cNvSpPr>
          <p:nvPr>
            <p:ph type="body" sz="quarter" idx="11"/>
          </p:nvPr>
        </p:nvSpPr>
        <p:spPr/>
        <p:txBody>
          <a:bodyPr/>
          <a:lstStyle/>
          <a:p>
            <a:r>
              <a:rPr lang="en-US" dirty="0" smtClean="0"/>
              <a:t>Planning Premises</a:t>
            </a:r>
            <a:endParaRPr lang="en-US" dirty="0"/>
          </a:p>
        </p:txBody>
      </p:sp>
      <p:graphicFrame>
        <p:nvGraphicFramePr>
          <p:cNvPr id="37" name="Tabelle 36"/>
          <p:cNvGraphicFramePr>
            <a:graphicFrameLocks noGrp="1"/>
          </p:cNvGraphicFramePr>
          <p:nvPr>
            <p:extLst>
              <p:ext uri="{D42A27DB-BD31-4B8C-83A1-F6EECF244321}">
                <p14:modId xmlns:p14="http://schemas.microsoft.com/office/powerpoint/2010/main" val="610884614"/>
              </p:ext>
            </p:extLst>
          </p:nvPr>
        </p:nvGraphicFramePr>
        <p:xfrm>
          <a:off x="1856952" y="1959705"/>
          <a:ext cx="6203147" cy="3782166"/>
        </p:xfrm>
        <a:graphic>
          <a:graphicData uri="http://schemas.openxmlformats.org/drawingml/2006/table">
            <a:tbl>
              <a:tblPr firstRow="1" bandRow="1">
                <a:tableStyleId>{2D5ABB26-0587-4C30-8999-92F81FD0307C}</a:tableStyleId>
              </a:tblPr>
              <a:tblGrid>
                <a:gridCol w="1476613"/>
                <a:gridCol w="2316954"/>
                <a:gridCol w="2409580"/>
              </a:tblGrid>
              <a:tr h="597184">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r>
              <a:tr h="1592491">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smtClean="0"/>
                        <a:t> </a:t>
                      </a:r>
                      <a:endParaRPr lang="en-US"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r>
              <a:tr h="1592491">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dirty="0"/>
                    </a:p>
                  </a:txBody>
                  <a:tcPr>
                    <a:lnL w="1270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38" name="Rechteck 37"/>
          <p:cNvSpPr/>
          <p:nvPr/>
        </p:nvSpPr>
        <p:spPr>
          <a:xfrm>
            <a:off x="3339431" y="4156756"/>
            <a:ext cx="2300400" cy="1573200"/>
          </a:xfrm>
          <a:prstGeom prst="rect">
            <a:avLst/>
          </a:prstGeom>
          <a:noFill/>
          <a:ln>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50" name="Rechteck 49"/>
          <p:cNvSpPr/>
          <p:nvPr/>
        </p:nvSpPr>
        <p:spPr>
          <a:xfrm>
            <a:off x="5658832" y="4156756"/>
            <a:ext cx="2394000" cy="1573200"/>
          </a:xfrm>
          <a:prstGeom prst="rect">
            <a:avLst/>
          </a:prstGeom>
          <a:solidFill>
            <a:srgbClr val="43B02A"/>
          </a:solidFill>
          <a:ln>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tx1"/>
              </a:solidFill>
            </a:endParaRPr>
          </a:p>
        </p:txBody>
      </p:sp>
      <p:sp>
        <p:nvSpPr>
          <p:cNvPr id="60" name="Rechteck 59"/>
          <p:cNvSpPr/>
          <p:nvPr/>
        </p:nvSpPr>
        <p:spPr>
          <a:xfrm>
            <a:off x="3341850" y="2565474"/>
            <a:ext cx="2298660" cy="1573530"/>
          </a:xfrm>
          <a:prstGeom prst="rect">
            <a:avLst/>
          </a:prstGeom>
          <a:noFill/>
          <a:ln>
            <a:solidFill>
              <a:srgbClr val="F68D2E"/>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1" name="Rectangle 34"/>
          <p:cNvSpPr>
            <a:spLocks noChangeArrowheads="1"/>
          </p:cNvSpPr>
          <p:nvPr/>
        </p:nvSpPr>
        <p:spPr bwMode="gray">
          <a:xfrm>
            <a:off x="2018932" y="2652577"/>
            <a:ext cx="1134013" cy="378148"/>
          </a:xfrm>
          <a:prstGeom prst="rect">
            <a:avLst/>
          </a:prstGeom>
          <a:solidFill>
            <a:srgbClr val="005EB8"/>
          </a:solidFill>
          <a:ln w="6350">
            <a:noFill/>
            <a:prstDash val="dash"/>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without </a:t>
            </a:r>
            <a:br>
              <a:rPr lang="en-US" sz="1000" b="1" dirty="0" smtClean="0">
                <a:solidFill>
                  <a:schemeClr val="bg1"/>
                </a:solidFill>
                <a:cs typeface="Arial" charset="0"/>
              </a:rPr>
            </a:br>
            <a:r>
              <a:rPr lang="en-US" sz="1000" b="1" dirty="0" smtClean="0">
                <a:solidFill>
                  <a:schemeClr val="bg1"/>
                </a:solidFill>
                <a:cs typeface="Arial" charset="0"/>
              </a:rPr>
              <a:t>appraisal</a:t>
            </a:r>
            <a:endParaRPr lang="en-US" sz="1000" b="1" dirty="0">
              <a:solidFill>
                <a:schemeClr val="bg1"/>
              </a:solidFill>
              <a:cs typeface="Arial" charset="0"/>
            </a:endParaRPr>
          </a:p>
        </p:txBody>
      </p:sp>
      <p:sp>
        <p:nvSpPr>
          <p:cNvPr id="62" name="Rectangle 42"/>
          <p:cNvSpPr>
            <a:spLocks noChangeArrowheads="1"/>
          </p:cNvSpPr>
          <p:nvPr/>
        </p:nvSpPr>
        <p:spPr bwMode="gray">
          <a:xfrm>
            <a:off x="6287921" y="2058269"/>
            <a:ext cx="1164233" cy="378148"/>
          </a:xfrm>
          <a:prstGeom prst="rect">
            <a:avLst/>
          </a:prstGeom>
          <a:solidFill>
            <a:schemeClr val="tx2"/>
          </a:solidFill>
          <a:ln w="3175">
            <a:noFill/>
            <a:prstDash val="dash"/>
            <a:miter lim="800000"/>
            <a:headEnd/>
            <a:tailEnd/>
          </a:ln>
        </p:spPr>
        <p:txBody>
          <a:bodyPr wrap="none" lIns="36000" tIns="36000" rIns="36000" bIns="36000" anchor="ctr" anchorCtr="1"/>
          <a:lstStyle/>
          <a:p>
            <a:pPr algn="ctr" fontAlgn="base">
              <a:spcBef>
                <a:spcPct val="0"/>
              </a:spcBef>
              <a:spcAft>
                <a:spcPct val="0"/>
              </a:spcAft>
            </a:pPr>
            <a:r>
              <a:rPr lang="en-US" sz="1000" b="1" dirty="0" smtClean="0">
                <a:solidFill>
                  <a:srgbClr val="FFFFFF"/>
                </a:solidFill>
              </a:rPr>
              <a:t>long</a:t>
            </a:r>
            <a:endParaRPr lang="en-US" sz="1000" b="1" dirty="0">
              <a:solidFill>
                <a:srgbClr val="FFFFFF"/>
              </a:solidFill>
            </a:endParaRPr>
          </a:p>
        </p:txBody>
      </p:sp>
      <p:sp>
        <p:nvSpPr>
          <p:cNvPr id="63" name="Rechteck 62"/>
          <p:cNvSpPr/>
          <p:nvPr/>
        </p:nvSpPr>
        <p:spPr>
          <a:xfrm>
            <a:off x="5658832" y="2565474"/>
            <a:ext cx="2394135" cy="1573530"/>
          </a:xfrm>
          <a:prstGeom prst="rect">
            <a:avLst/>
          </a:prstGeom>
          <a:solidFill>
            <a:srgbClr val="009A44"/>
          </a:solidFill>
          <a:ln>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tx1"/>
              </a:solidFill>
            </a:endParaRPr>
          </a:p>
        </p:txBody>
      </p:sp>
      <p:sp>
        <p:nvSpPr>
          <p:cNvPr id="66" name="Rectangle 47"/>
          <p:cNvSpPr>
            <a:spLocks noChangeArrowheads="1"/>
          </p:cNvSpPr>
          <p:nvPr/>
        </p:nvSpPr>
        <p:spPr bwMode="gray">
          <a:xfrm>
            <a:off x="5776472" y="3165591"/>
            <a:ext cx="2160000" cy="684000"/>
          </a:xfrm>
          <a:prstGeom prst="rect">
            <a:avLst/>
          </a:prstGeom>
          <a:solidFill>
            <a:schemeClr val="bg1"/>
          </a:solidFill>
          <a:ln w="12700">
            <a:solidFill>
              <a:srgbClr val="00338D"/>
            </a:solidFill>
            <a:miter lim="800000"/>
            <a:headEnd/>
            <a:tailEnd/>
          </a:ln>
        </p:spPr>
        <p:txBody>
          <a:bodyPr wrap="none" anchor="ctr"/>
          <a:lstStyle/>
          <a:p>
            <a:pPr algn="ctr" fontAlgn="base">
              <a:spcBef>
                <a:spcPct val="0"/>
              </a:spcBef>
              <a:spcAft>
                <a:spcPct val="0"/>
              </a:spcAft>
            </a:pPr>
            <a:r>
              <a:rPr lang="en-US" sz="1000" b="1" dirty="0" smtClean="0">
                <a:solidFill>
                  <a:srgbClr val="00338D"/>
                </a:solidFill>
                <a:cs typeface="Arial" charset="0"/>
              </a:rPr>
              <a:t>Pure presentation of the planning </a:t>
            </a:r>
            <a:br>
              <a:rPr lang="en-US" sz="1000" b="1" dirty="0" smtClean="0">
                <a:solidFill>
                  <a:srgbClr val="00338D"/>
                </a:solidFill>
                <a:cs typeface="Arial" charset="0"/>
              </a:rPr>
            </a:br>
            <a:r>
              <a:rPr lang="en-US" sz="1000" b="1" dirty="0" smtClean="0">
                <a:solidFill>
                  <a:srgbClr val="00338D"/>
                </a:solidFill>
                <a:cs typeface="Arial" charset="0"/>
              </a:rPr>
              <a:t>premises, e.g. in the planning or </a:t>
            </a:r>
            <a:br>
              <a:rPr lang="en-US" sz="1000" b="1" dirty="0" smtClean="0">
                <a:solidFill>
                  <a:srgbClr val="00338D"/>
                </a:solidFill>
                <a:cs typeface="Arial" charset="0"/>
              </a:rPr>
            </a:br>
            <a:r>
              <a:rPr lang="en-US" sz="1000" b="1" dirty="0" smtClean="0">
                <a:solidFill>
                  <a:srgbClr val="00338D"/>
                </a:solidFill>
                <a:cs typeface="Arial" charset="0"/>
              </a:rPr>
              <a:t>presentation of the</a:t>
            </a:r>
            <a:br>
              <a:rPr lang="en-US" sz="1000" b="1" dirty="0" smtClean="0">
                <a:solidFill>
                  <a:srgbClr val="00338D"/>
                </a:solidFill>
                <a:cs typeface="Arial" charset="0"/>
              </a:rPr>
            </a:br>
            <a:r>
              <a:rPr lang="en-US" sz="1000" b="1" dirty="0" smtClean="0">
                <a:solidFill>
                  <a:srgbClr val="00338D"/>
                </a:solidFill>
                <a:cs typeface="Arial" charset="0"/>
              </a:rPr>
              <a:t>valuation premises</a:t>
            </a:r>
            <a:endParaRPr lang="en-US" sz="1000" b="1" dirty="0">
              <a:solidFill>
                <a:srgbClr val="00338D"/>
              </a:solidFill>
              <a:cs typeface="Arial" charset="0"/>
            </a:endParaRPr>
          </a:p>
        </p:txBody>
      </p:sp>
      <p:sp>
        <p:nvSpPr>
          <p:cNvPr id="67" name="Rectangle 42"/>
          <p:cNvSpPr>
            <a:spLocks noChangeArrowheads="1"/>
          </p:cNvSpPr>
          <p:nvPr/>
        </p:nvSpPr>
        <p:spPr bwMode="gray">
          <a:xfrm>
            <a:off x="3935081" y="2058269"/>
            <a:ext cx="1164233" cy="378148"/>
          </a:xfrm>
          <a:prstGeom prst="rect">
            <a:avLst/>
          </a:prstGeom>
          <a:solidFill>
            <a:schemeClr val="tx2"/>
          </a:solidFill>
          <a:ln w="3175">
            <a:noFill/>
            <a:prstDash val="dash"/>
            <a:miter lim="800000"/>
            <a:headEnd/>
            <a:tailEnd/>
          </a:ln>
        </p:spPr>
        <p:txBody>
          <a:bodyPr wrap="none" lIns="36000" tIns="36000" rIns="36000" bIns="36000" anchor="ctr" anchorCtr="1"/>
          <a:lstStyle/>
          <a:p>
            <a:pPr algn="ctr" fontAlgn="base">
              <a:spcBef>
                <a:spcPct val="0"/>
              </a:spcBef>
              <a:spcAft>
                <a:spcPct val="0"/>
              </a:spcAft>
            </a:pPr>
            <a:r>
              <a:rPr lang="en-US" sz="1000" b="1" dirty="0" smtClean="0">
                <a:solidFill>
                  <a:srgbClr val="FFFFFF"/>
                </a:solidFill>
              </a:rPr>
              <a:t>short</a:t>
            </a:r>
            <a:endParaRPr lang="en-US" sz="1000" b="1" dirty="0">
              <a:solidFill>
                <a:srgbClr val="FFFFFF"/>
              </a:solidFill>
            </a:endParaRPr>
          </a:p>
        </p:txBody>
      </p:sp>
      <p:sp>
        <p:nvSpPr>
          <p:cNvPr id="68" name="Rectangle 34"/>
          <p:cNvSpPr>
            <a:spLocks noChangeArrowheads="1"/>
          </p:cNvSpPr>
          <p:nvPr/>
        </p:nvSpPr>
        <p:spPr bwMode="gray">
          <a:xfrm>
            <a:off x="2018932" y="4228816"/>
            <a:ext cx="1134013" cy="378148"/>
          </a:xfrm>
          <a:prstGeom prst="rect">
            <a:avLst/>
          </a:prstGeom>
          <a:solidFill>
            <a:srgbClr val="005EB8"/>
          </a:solidFill>
          <a:ln w="6350">
            <a:noFill/>
            <a:prstDash val="dash"/>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with</a:t>
            </a:r>
            <a:br>
              <a:rPr lang="en-US" sz="1000" b="1" dirty="0" smtClean="0">
                <a:solidFill>
                  <a:schemeClr val="bg1"/>
                </a:solidFill>
                <a:cs typeface="Arial" charset="0"/>
              </a:rPr>
            </a:br>
            <a:r>
              <a:rPr lang="en-US" sz="1000" b="1" dirty="0" smtClean="0">
                <a:solidFill>
                  <a:schemeClr val="bg1"/>
                </a:solidFill>
                <a:cs typeface="Arial" charset="0"/>
              </a:rPr>
              <a:t>appraisal</a:t>
            </a:r>
            <a:endParaRPr lang="en-US" sz="1000" b="1" dirty="0">
              <a:solidFill>
                <a:schemeClr val="bg1"/>
              </a:solidFill>
              <a:cs typeface="Arial" charset="0"/>
            </a:endParaRPr>
          </a:p>
        </p:txBody>
      </p:sp>
      <p:cxnSp>
        <p:nvCxnSpPr>
          <p:cNvPr id="69" name="Gerade Verbindung 66"/>
          <p:cNvCxnSpPr/>
          <p:nvPr/>
        </p:nvCxnSpPr>
        <p:spPr>
          <a:xfrm flipH="1" flipV="1">
            <a:off x="1839640" y="1959594"/>
            <a:ext cx="1494856" cy="596451"/>
          </a:xfrm>
          <a:prstGeom prst="line">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72" name="Textfeld 71"/>
          <p:cNvSpPr txBox="1"/>
          <p:nvPr/>
        </p:nvSpPr>
        <p:spPr>
          <a:xfrm>
            <a:off x="2742612" y="2087355"/>
            <a:ext cx="516027" cy="153888"/>
          </a:xfrm>
          <a:prstGeom prst="rect">
            <a:avLst/>
          </a:prstGeom>
          <a:noFill/>
        </p:spPr>
        <p:txBody>
          <a:bodyPr wrap="square" lIns="0" tIns="0" rIns="0" bIns="0" rtlCol="0">
            <a:spAutoFit/>
          </a:bodyPr>
          <a:lstStyle/>
          <a:p>
            <a:r>
              <a:rPr lang="en-US" sz="1000" b="1" dirty="0" smtClean="0">
                <a:solidFill>
                  <a:srgbClr val="00338D"/>
                </a:solidFill>
              </a:rPr>
              <a:t>Scope</a:t>
            </a:r>
          </a:p>
        </p:txBody>
      </p:sp>
      <p:sp>
        <p:nvSpPr>
          <p:cNvPr id="73" name="Textfeld 72"/>
          <p:cNvSpPr txBox="1"/>
          <p:nvPr/>
        </p:nvSpPr>
        <p:spPr>
          <a:xfrm>
            <a:off x="2012644" y="2218537"/>
            <a:ext cx="739898" cy="307777"/>
          </a:xfrm>
          <a:prstGeom prst="rect">
            <a:avLst/>
          </a:prstGeom>
          <a:noFill/>
        </p:spPr>
        <p:txBody>
          <a:bodyPr wrap="square" lIns="0" tIns="0" rIns="0" bIns="0" rtlCol="0">
            <a:spAutoFit/>
          </a:bodyPr>
          <a:lstStyle/>
          <a:p>
            <a:r>
              <a:rPr lang="en-US" sz="1000" b="1" dirty="0" smtClean="0">
                <a:solidFill>
                  <a:srgbClr val="00338D"/>
                </a:solidFill>
              </a:rPr>
              <a:t>KPMG </a:t>
            </a:r>
            <a:br>
              <a:rPr lang="en-US" sz="1000" b="1" dirty="0" smtClean="0">
                <a:solidFill>
                  <a:srgbClr val="00338D"/>
                </a:solidFill>
              </a:rPr>
            </a:br>
            <a:r>
              <a:rPr lang="en-US" sz="1000" b="1" dirty="0" smtClean="0">
                <a:solidFill>
                  <a:srgbClr val="00338D"/>
                </a:solidFill>
              </a:rPr>
              <a:t>assessment</a:t>
            </a:r>
          </a:p>
        </p:txBody>
      </p:sp>
      <p:cxnSp>
        <p:nvCxnSpPr>
          <p:cNvPr id="75" name="Gerade Verbindung mit Pfeil 74"/>
          <p:cNvCxnSpPr/>
          <p:nvPr/>
        </p:nvCxnSpPr>
        <p:spPr>
          <a:xfrm>
            <a:off x="2742668" y="2033386"/>
            <a:ext cx="494225" cy="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76" name="Gerade Verbindung mit Pfeil 75"/>
          <p:cNvCxnSpPr/>
          <p:nvPr/>
        </p:nvCxnSpPr>
        <p:spPr>
          <a:xfrm>
            <a:off x="1919243" y="2105073"/>
            <a:ext cx="0" cy="39459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77" name="Textfeld 76"/>
          <p:cNvSpPr txBox="1"/>
          <p:nvPr/>
        </p:nvSpPr>
        <p:spPr>
          <a:xfrm>
            <a:off x="3565426" y="2601208"/>
            <a:ext cx="2074405" cy="461665"/>
          </a:xfrm>
          <a:prstGeom prst="rect">
            <a:avLst/>
          </a:prstGeom>
          <a:noFill/>
        </p:spPr>
        <p:txBody>
          <a:bodyPr wrap="square" lIns="0" tIns="0" rIns="0" bIns="0" rtlCol="0">
            <a:spAutoFit/>
          </a:bodyPr>
          <a:lstStyle/>
          <a:p>
            <a:r>
              <a:rPr lang="en-US" sz="1000" b="1" u="sng" dirty="0" smtClean="0">
                <a:solidFill>
                  <a:srgbClr val="00338D"/>
                </a:solidFill>
              </a:rPr>
              <a:t>Short </a:t>
            </a:r>
            <a:r>
              <a:rPr lang="en-US" sz="1000" b="1" dirty="0" smtClean="0">
                <a:solidFill>
                  <a:srgbClr val="00338D"/>
                </a:solidFill>
              </a:rPr>
              <a:t>presentation of the</a:t>
            </a:r>
          </a:p>
          <a:p>
            <a:r>
              <a:rPr lang="en-US" sz="1000" b="1" dirty="0" smtClean="0">
                <a:solidFill>
                  <a:srgbClr val="00338D"/>
                </a:solidFill>
              </a:rPr>
              <a:t>planning premises </a:t>
            </a:r>
            <a:br>
              <a:rPr lang="en-US" sz="1000" b="1" dirty="0" smtClean="0">
                <a:solidFill>
                  <a:srgbClr val="00338D"/>
                </a:solidFill>
              </a:rPr>
            </a:br>
            <a:r>
              <a:rPr lang="en-US" sz="1000" b="1" u="sng" dirty="0" smtClean="0">
                <a:solidFill>
                  <a:srgbClr val="00338D"/>
                </a:solidFill>
              </a:rPr>
              <a:t>without appraisal</a:t>
            </a:r>
          </a:p>
        </p:txBody>
      </p:sp>
      <p:sp>
        <p:nvSpPr>
          <p:cNvPr id="78" name="Textfeld 77"/>
          <p:cNvSpPr txBox="1"/>
          <p:nvPr/>
        </p:nvSpPr>
        <p:spPr>
          <a:xfrm>
            <a:off x="5950865" y="2601208"/>
            <a:ext cx="2036845" cy="461665"/>
          </a:xfrm>
          <a:prstGeom prst="rect">
            <a:avLst/>
          </a:prstGeom>
          <a:noFill/>
        </p:spPr>
        <p:txBody>
          <a:bodyPr wrap="square" lIns="0" tIns="0" rIns="0" bIns="0" rtlCol="0">
            <a:spAutoFit/>
          </a:bodyPr>
          <a:lstStyle/>
          <a:p>
            <a:r>
              <a:rPr lang="en-US" sz="1000" b="1" u="sng" dirty="0" smtClean="0">
                <a:solidFill>
                  <a:schemeClr val="bg1"/>
                </a:solidFill>
              </a:rPr>
              <a:t>Long </a:t>
            </a:r>
            <a:r>
              <a:rPr lang="en-US" sz="1000" b="1" dirty="0" smtClean="0">
                <a:solidFill>
                  <a:schemeClr val="bg1"/>
                </a:solidFill>
              </a:rPr>
              <a:t>presentation of the planning premises </a:t>
            </a:r>
            <a:r>
              <a:rPr lang="en-US" sz="1000" b="1" dirty="0">
                <a:solidFill>
                  <a:schemeClr val="bg1"/>
                </a:solidFill>
              </a:rPr>
              <a:t/>
            </a:r>
            <a:br>
              <a:rPr lang="en-US" sz="1000" b="1" dirty="0">
                <a:solidFill>
                  <a:schemeClr val="bg1"/>
                </a:solidFill>
              </a:rPr>
            </a:br>
            <a:r>
              <a:rPr lang="en-US" sz="1000" b="1" u="sng" dirty="0" smtClean="0">
                <a:solidFill>
                  <a:schemeClr val="bg1"/>
                </a:solidFill>
              </a:rPr>
              <a:t>without appraisal</a:t>
            </a:r>
          </a:p>
        </p:txBody>
      </p:sp>
      <p:sp>
        <p:nvSpPr>
          <p:cNvPr id="79" name="Textfeld 78"/>
          <p:cNvSpPr txBox="1"/>
          <p:nvPr/>
        </p:nvSpPr>
        <p:spPr bwMode="white">
          <a:xfrm>
            <a:off x="3565426" y="4177447"/>
            <a:ext cx="2021497" cy="307777"/>
          </a:xfrm>
          <a:prstGeom prst="rect">
            <a:avLst/>
          </a:prstGeom>
          <a:noFill/>
        </p:spPr>
        <p:txBody>
          <a:bodyPr wrap="square" lIns="0" tIns="0" rIns="0" bIns="0" rtlCol="0">
            <a:spAutoFit/>
          </a:bodyPr>
          <a:lstStyle/>
          <a:p>
            <a:r>
              <a:rPr lang="en-US" sz="1000" b="1" u="sng" dirty="0" smtClean="0">
                <a:solidFill>
                  <a:srgbClr val="00338D"/>
                </a:solidFill>
              </a:rPr>
              <a:t>Short </a:t>
            </a:r>
            <a:r>
              <a:rPr lang="en-US" sz="1000" b="1" dirty="0" smtClean="0">
                <a:solidFill>
                  <a:srgbClr val="00338D"/>
                </a:solidFill>
              </a:rPr>
              <a:t>presentation of the planning premises </a:t>
            </a:r>
            <a:r>
              <a:rPr lang="en-US" sz="1000" b="1" u="sng" dirty="0" smtClean="0">
                <a:solidFill>
                  <a:srgbClr val="00338D"/>
                </a:solidFill>
              </a:rPr>
              <a:t>with appraisal</a:t>
            </a:r>
          </a:p>
        </p:txBody>
      </p:sp>
      <p:sp>
        <p:nvSpPr>
          <p:cNvPr id="80" name="Textfeld 79"/>
          <p:cNvSpPr txBox="1"/>
          <p:nvPr/>
        </p:nvSpPr>
        <p:spPr>
          <a:xfrm>
            <a:off x="5950865" y="4177447"/>
            <a:ext cx="2036845" cy="307777"/>
          </a:xfrm>
          <a:prstGeom prst="rect">
            <a:avLst/>
          </a:prstGeom>
          <a:noFill/>
        </p:spPr>
        <p:txBody>
          <a:bodyPr wrap="square" lIns="0" tIns="0" rIns="0" bIns="0" rtlCol="0">
            <a:spAutoFit/>
          </a:bodyPr>
          <a:lstStyle/>
          <a:p>
            <a:r>
              <a:rPr lang="en-US" sz="1000" b="1" u="sng" dirty="0" smtClean="0">
                <a:solidFill>
                  <a:schemeClr val="bg1"/>
                </a:solidFill>
              </a:rPr>
              <a:t>Long </a:t>
            </a:r>
            <a:r>
              <a:rPr lang="en-US" sz="1000" b="1" dirty="0" smtClean="0">
                <a:solidFill>
                  <a:schemeClr val="bg1"/>
                </a:solidFill>
              </a:rPr>
              <a:t>presentation of the planning premises </a:t>
            </a:r>
            <a:r>
              <a:rPr lang="en-US" sz="1000" b="1" u="sng" dirty="0" smtClean="0">
                <a:solidFill>
                  <a:schemeClr val="bg1"/>
                </a:solidFill>
              </a:rPr>
              <a:t>with appraisal</a:t>
            </a:r>
          </a:p>
        </p:txBody>
      </p:sp>
      <p:sp>
        <p:nvSpPr>
          <p:cNvPr id="81" name="Ellipse 80"/>
          <p:cNvSpPr/>
          <p:nvPr/>
        </p:nvSpPr>
        <p:spPr>
          <a:xfrm>
            <a:off x="3360487" y="2601208"/>
            <a:ext cx="180000" cy="180000"/>
          </a:xfrm>
          <a:prstGeom prst="ellipse">
            <a:avLst/>
          </a:prstGeom>
          <a:solidFill>
            <a:srgbClr val="F68D2E"/>
          </a:solidFill>
          <a:ln>
            <a:solidFill>
              <a:srgbClr val="F68D2E"/>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1</a:t>
            </a:r>
            <a:endParaRPr lang="en-US" sz="1000" b="1" dirty="0">
              <a:solidFill>
                <a:schemeClr val="bg1"/>
              </a:solidFill>
            </a:endParaRPr>
          </a:p>
        </p:txBody>
      </p:sp>
      <p:sp>
        <p:nvSpPr>
          <p:cNvPr id="82" name="Ellipse 81"/>
          <p:cNvSpPr/>
          <p:nvPr/>
        </p:nvSpPr>
        <p:spPr>
          <a:xfrm>
            <a:off x="5734451" y="2601207"/>
            <a:ext cx="180000" cy="180000"/>
          </a:xfrm>
          <a:prstGeom prst="ellipse">
            <a:avLst/>
          </a:prstGeom>
          <a:solidFill>
            <a:srgbClr val="009A4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smtClean="0"/>
              <a:t>3</a:t>
            </a:r>
            <a:endParaRPr lang="en-US" sz="1000" b="1" dirty="0"/>
          </a:p>
        </p:txBody>
      </p:sp>
      <p:sp>
        <p:nvSpPr>
          <p:cNvPr id="83" name="Ellipse 82"/>
          <p:cNvSpPr/>
          <p:nvPr/>
        </p:nvSpPr>
        <p:spPr>
          <a:xfrm>
            <a:off x="3360487" y="4189170"/>
            <a:ext cx="180000" cy="180000"/>
          </a:xfrm>
          <a:prstGeom prst="ellipse">
            <a:avLst/>
          </a:prstGeom>
          <a:solidFill>
            <a:srgbClr val="EAAA00"/>
          </a:solidFill>
          <a:ln>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smtClean="0"/>
              <a:t>2</a:t>
            </a:r>
            <a:endParaRPr lang="en-US" sz="1000" b="1" dirty="0"/>
          </a:p>
        </p:txBody>
      </p:sp>
      <p:sp>
        <p:nvSpPr>
          <p:cNvPr id="84" name="Ellipse 83"/>
          <p:cNvSpPr/>
          <p:nvPr/>
        </p:nvSpPr>
        <p:spPr>
          <a:xfrm>
            <a:off x="5734451" y="4189170"/>
            <a:ext cx="180000" cy="180000"/>
          </a:xfrm>
          <a:prstGeom prst="ellipse">
            <a:avLst/>
          </a:prstGeom>
          <a:solidFill>
            <a:srgbClr val="43B02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b="1" dirty="0" smtClean="0"/>
              <a:t>4</a:t>
            </a:r>
            <a:endParaRPr lang="en-US" sz="1000" b="1" dirty="0"/>
          </a:p>
        </p:txBody>
      </p:sp>
      <p:sp>
        <p:nvSpPr>
          <p:cNvPr id="85" name="Rectangle 47"/>
          <p:cNvSpPr>
            <a:spLocks noChangeArrowheads="1"/>
          </p:cNvSpPr>
          <p:nvPr/>
        </p:nvSpPr>
        <p:spPr bwMode="gray">
          <a:xfrm>
            <a:off x="5777562" y="4769400"/>
            <a:ext cx="2160000" cy="684000"/>
          </a:xfrm>
          <a:prstGeom prst="rect">
            <a:avLst/>
          </a:prstGeom>
          <a:solidFill>
            <a:schemeClr val="bg1"/>
          </a:solidFill>
          <a:ln w="12700">
            <a:solidFill>
              <a:srgbClr val="00338D"/>
            </a:solidFill>
            <a:miter lim="800000"/>
            <a:headEnd/>
            <a:tailEnd/>
          </a:ln>
        </p:spPr>
        <p:txBody>
          <a:bodyPr wrap="none" anchor="ctr"/>
          <a:lstStyle/>
          <a:p>
            <a:pPr marL="216000" indent="-216000" fontAlgn="base">
              <a:spcBef>
                <a:spcPct val="0"/>
              </a:spcBef>
              <a:spcAft>
                <a:spcPct val="0"/>
              </a:spcAft>
              <a:buFont typeface="Univers for KPMG Light" panose="020B0403020202020204" pitchFamily="34" charset="0"/>
              <a:buChar char="—"/>
            </a:pPr>
            <a:r>
              <a:rPr lang="en-US" sz="1000" b="1" dirty="0" smtClean="0">
                <a:solidFill>
                  <a:srgbClr val="00338D"/>
                </a:solidFill>
                <a:cs typeface="Arial" charset="0"/>
              </a:rPr>
              <a:t>Plausibility check</a:t>
            </a:r>
          </a:p>
          <a:p>
            <a:pPr marL="216000" indent="-216000" fontAlgn="base">
              <a:spcBef>
                <a:spcPct val="0"/>
              </a:spcBef>
              <a:spcAft>
                <a:spcPct val="0"/>
              </a:spcAft>
              <a:buFont typeface="Univers for KPMG Light" panose="020B0403020202020204" pitchFamily="34" charset="0"/>
              <a:buChar char="—"/>
            </a:pPr>
            <a:r>
              <a:rPr lang="en-US" sz="1000" b="1" dirty="0" smtClean="0">
                <a:solidFill>
                  <a:srgbClr val="00338D"/>
                </a:solidFill>
                <a:cs typeface="Arial" charset="0"/>
              </a:rPr>
              <a:t>Independent Business Review</a:t>
            </a:r>
          </a:p>
          <a:p>
            <a:pPr marL="216000" indent="-216000" fontAlgn="base">
              <a:spcBef>
                <a:spcPct val="0"/>
              </a:spcBef>
              <a:spcAft>
                <a:spcPct val="0"/>
              </a:spcAft>
              <a:buFont typeface="Univers for KPMG Light" panose="020B0403020202020204" pitchFamily="34" charset="0"/>
              <a:buChar char="—"/>
            </a:pPr>
            <a:r>
              <a:rPr lang="en-US" sz="1000" b="1" dirty="0" smtClean="0">
                <a:solidFill>
                  <a:srgbClr val="00338D"/>
                </a:solidFill>
                <a:cs typeface="Arial" charset="0"/>
              </a:rPr>
              <a:t>Restructuring opinion</a:t>
            </a:r>
            <a:endParaRPr lang="en-US" sz="1000" b="1" dirty="0">
              <a:solidFill>
                <a:srgbClr val="00338D"/>
              </a:solidFill>
              <a:cs typeface="Arial" charset="0"/>
            </a:endParaRPr>
          </a:p>
        </p:txBody>
      </p:sp>
      <p:sp>
        <p:nvSpPr>
          <p:cNvPr id="86" name="Rechteck 85"/>
          <p:cNvSpPr/>
          <p:nvPr/>
        </p:nvSpPr>
        <p:spPr>
          <a:xfrm>
            <a:off x="3397968" y="3831499"/>
            <a:ext cx="2188949" cy="20467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p>
            <a:pPr algn="ctr"/>
            <a:r>
              <a:rPr lang="en-US" sz="900" dirty="0" smtClean="0">
                <a:solidFill>
                  <a:schemeClr val="bg1"/>
                </a:solidFill>
              </a:rPr>
              <a:t>see pg. 5f.</a:t>
            </a:r>
            <a:endParaRPr lang="en-US" sz="900" dirty="0">
              <a:solidFill>
                <a:schemeClr val="bg1"/>
              </a:solidFill>
            </a:endParaRPr>
          </a:p>
        </p:txBody>
      </p:sp>
      <p:sp>
        <p:nvSpPr>
          <p:cNvPr id="87" name="Gleichschenkliges Dreieck 86"/>
          <p:cNvSpPr/>
          <p:nvPr/>
        </p:nvSpPr>
        <p:spPr>
          <a:xfrm rot="5400000">
            <a:off x="3401694" y="3831369"/>
            <a:ext cx="197305" cy="205200"/>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endParaRPr>
          </a:p>
        </p:txBody>
      </p:sp>
      <p:sp>
        <p:nvSpPr>
          <p:cNvPr id="88" name="Rechteck 87"/>
          <p:cNvSpPr/>
          <p:nvPr/>
        </p:nvSpPr>
        <p:spPr bwMode="blackWhite">
          <a:xfrm>
            <a:off x="3397972" y="5344273"/>
            <a:ext cx="2188952" cy="2046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p>
            <a:pPr algn="ctr"/>
            <a:r>
              <a:rPr lang="en-US" sz="900" dirty="0" smtClean="0">
                <a:solidFill>
                  <a:schemeClr val="bg1"/>
                </a:solidFill>
              </a:rPr>
              <a:t>see pg. 7f.</a:t>
            </a:r>
            <a:endParaRPr lang="en-US" sz="900" dirty="0">
              <a:solidFill>
                <a:schemeClr val="bg1"/>
              </a:solidFill>
            </a:endParaRPr>
          </a:p>
        </p:txBody>
      </p:sp>
      <p:sp>
        <p:nvSpPr>
          <p:cNvPr id="89" name="Gleichschenkliges Dreieck 88"/>
          <p:cNvSpPr/>
          <p:nvPr/>
        </p:nvSpPr>
        <p:spPr>
          <a:xfrm rot="5400000">
            <a:off x="3404145" y="5346807"/>
            <a:ext cx="198000" cy="205200"/>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endParaRPr>
          </a:p>
        </p:txBody>
      </p:sp>
      <p:sp>
        <p:nvSpPr>
          <p:cNvPr id="34" name="Textfeld 23"/>
          <p:cNvSpPr txBox="1">
            <a:spLocks/>
          </p:cNvSpPr>
          <p:nvPr/>
        </p:nvSpPr>
        <p:spPr>
          <a:xfrm>
            <a:off x="488950" y="1428058"/>
            <a:ext cx="1392604" cy="288000"/>
          </a:xfrm>
          <a:prstGeom prst="rect">
            <a:avLst/>
          </a:prstGeom>
          <a:solidFill>
            <a:schemeClr val="accent1"/>
          </a:solidFill>
          <a:ln w="6350">
            <a:noFill/>
          </a:ln>
        </p:spPr>
        <p:txBody>
          <a:bodyPr wrap="none" lIns="54000" tIns="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Scope | Assessment</a:t>
            </a:r>
            <a:endParaRPr lang="en-US" sz="1600" i="1" dirty="0" smtClean="0">
              <a:solidFill>
                <a:schemeClr val="bg1"/>
              </a:solidFill>
              <a:latin typeface="KPMG Light" panose="020B0403030202040204" pitchFamily="34" charset="0"/>
              <a:cs typeface="Arial" pitchFamily="34" charset="0"/>
            </a:endParaRPr>
          </a:p>
        </p:txBody>
      </p:sp>
    </p:spTree>
    <p:extLst>
      <p:ext uri="{BB962C8B-B14F-4D97-AF65-F5344CB8AC3E}">
        <p14:creationId xmlns:p14="http://schemas.microsoft.com/office/powerpoint/2010/main" val="230395712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kt 6" hidden="1"/>
          <p:cNvGraphicFramePr>
            <a:graphicFrameLocks noChangeAspect="1"/>
          </p:cNvGraphicFramePr>
          <p:nvPr>
            <p:custDataLst>
              <p:tags r:id="rId2"/>
            </p:custDataLst>
            <p:extLst>
              <p:ext uri="{D42A27DB-BD31-4B8C-83A1-F6EECF244321}">
                <p14:modId xmlns:p14="http://schemas.microsoft.com/office/powerpoint/2010/main" val="110747388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279" name="think-cell Folie" r:id="rId8" imgW="270" imgH="270" progId="TCLayout.ActiveDocument.1">
                  <p:embed/>
                </p:oleObj>
              </mc:Choice>
              <mc:Fallback>
                <p:oleObj name="think-cell Folie" r:id="rId8" imgW="270" imgH="270" progId="TCLayout.ActiveDocument.1">
                  <p:embed/>
                  <p:pic>
                    <p:nvPicPr>
                      <p:cNvPr id="0" name=""/>
                      <p:cNvPicPr/>
                      <p:nvPr/>
                    </p:nvPicPr>
                    <p:blipFill>
                      <a:blip r:embed="rId9"/>
                      <a:stretch>
                        <a:fillRect/>
                      </a:stretch>
                    </p:blipFill>
                    <p:spPr>
                      <a:xfrm>
                        <a:off x="1588" y="1588"/>
                        <a:ext cx="1587" cy="1587"/>
                      </a:xfrm>
                      <a:prstGeom prst="rect">
                        <a:avLst/>
                      </a:prstGeom>
                    </p:spPr>
                  </p:pic>
                </p:oleObj>
              </mc:Fallback>
            </mc:AlternateContent>
          </a:graphicData>
        </a:graphic>
      </p:graphicFrame>
      <p:sp>
        <p:nvSpPr>
          <p:cNvPr id="6" name="Textplatzhalter 5"/>
          <p:cNvSpPr>
            <a:spLocks noGrp="1"/>
          </p:cNvSpPr>
          <p:nvPr>
            <p:ph type="body" sz="quarter" idx="10"/>
          </p:nvPr>
        </p:nvSpPr>
        <p:spPr>
          <a:xfrm>
            <a:off x="488950" y="1195282"/>
            <a:ext cx="1747838" cy="4474800"/>
          </a:xfrm>
          <a:ln w="38100"/>
        </p:spPr>
        <p:txBody>
          <a:bodyPr/>
          <a:lstStyle/>
          <a:p>
            <a:r>
              <a:rPr lang="en-US" dirty="0">
                <a:solidFill>
                  <a:srgbClr val="00338D"/>
                </a:solidFill>
              </a:rPr>
              <a:t>[Date] </a:t>
            </a:r>
            <a:r>
              <a:rPr lang="en-US" dirty="0"/>
              <a:t>is the actual starting point of the bottom-up corporate planning of the ABC company for the FC</a:t>
            </a:r>
            <a:r>
              <a:rPr lang="en-US" dirty="0">
                <a:solidFill>
                  <a:srgbClr val="00338D"/>
                </a:solidFill>
              </a:rPr>
              <a:t>[year]</a:t>
            </a:r>
            <a:r>
              <a:rPr lang="en-US" dirty="0"/>
              <a:t> and the three following years. </a:t>
            </a:r>
          </a:p>
          <a:p>
            <a:r>
              <a:rPr lang="en-US" dirty="0"/>
              <a:t>The plan shows a high degree of detail.</a:t>
            </a:r>
          </a:p>
          <a:p>
            <a:r>
              <a:rPr lang="en-US" dirty="0"/>
              <a:t>On average</a:t>
            </a:r>
            <a:r>
              <a:rPr lang="en-US" dirty="0">
                <a:solidFill>
                  <a:srgbClr val="00338D"/>
                </a:solidFill>
              </a:rPr>
              <a:t> […]% </a:t>
            </a:r>
            <a:r>
              <a:rPr lang="en-US" dirty="0"/>
              <a:t>of net sales are based on contracted volumes. Remaining sales are planned in line with the external market forecasts (price &amp; volume). </a:t>
            </a:r>
          </a:p>
          <a:p>
            <a:r>
              <a:rPr lang="en-US" dirty="0"/>
              <a:t>The planned change of product mix is ambitious as it is highly dependent on the productivity measures and only partially backed by client contracts.  </a:t>
            </a:r>
          </a:p>
          <a:p>
            <a:endParaRPr lang="en-US" dirty="0"/>
          </a:p>
        </p:txBody>
      </p:sp>
      <p:sp>
        <p:nvSpPr>
          <p:cNvPr id="4" name="Titel 3"/>
          <p:cNvSpPr>
            <a:spLocks noGrp="1"/>
          </p:cNvSpPr>
          <p:nvPr>
            <p:ph type="title"/>
          </p:nvPr>
        </p:nvSpPr>
        <p:spPr>
          <a:xfrm>
            <a:off x="488950" y="451575"/>
            <a:ext cx="8997950" cy="723600"/>
          </a:xfrm>
        </p:spPr>
        <p:txBody>
          <a:bodyPr/>
          <a:lstStyle/>
          <a:p>
            <a:r>
              <a:rPr lang="en-US" dirty="0" smtClean="0"/>
              <a:t>Long presentation - example (1/8)</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3"/>
            </p:custDataLst>
            <p:extLst>
              <p:ext uri="{D42A27DB-BD31-4B8C-83A1-F6EECF244321}">
                <p14:modId xmlns:p14="http://schemas.microsoft.com/office/powerpoint/2010/main" val="820899920"/>
              </p:ext>
            </p:extLst>
          </p:nvPr>
        </p:nvGraphicFramePr>
        <p:xfrm>
          <a:off x="557456" y="5271501"/>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graphicFrame>
        <p:nvGraphicFramePr>
          <p:cNvPr id="14" name="Group 3"/>
          <p:cNvGraphicFramePr>
            <a:graphicFrameLocks noGrp="1"/>
          </p:cNvGraphicFramePr>
          <p:nvPr>
            <p:custDataLst>
              <p:tags r:id="rId4"/>
            </p:custDataLst>
            <p:extLst>
              <p:ext uri="{D42A27DB-BD31-4B8C-83A1-F6EECF244321}">
                <p14:modId xmlns:p14="http://schemas.microsoft.com/office/powerpoint/2010/main" val="2438095977"/>
              </p:ext>
            </p:extLst>
          </p:nvPr>
        </p:nvGraphicFramePr>
        <p:xfrm>
          <a:off x="2432748" y="1523226"/>
          <a:ext cx="6971127" cy="4139568"/>
        </p:xfrm>
        <a:graphic>
          <a:graphicData uri="http://schemas.openxmlformats.org/drawingml/2006/table">
            <a:tbl>
              <a:tblPr/>
              <a:tblGrid>
                <a:gridCol w="1000800"/>
                <a:gridCol w="2869200"/>
                <a:gridCol w="2001600"/>
                <a:gridCol w="1099527"/>
              </a:tblGrid>
              <a:tr h="25156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P&amp;L</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r>
              <a:tr h="1728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Sales </a:t>
                      </a:r>
                    </a:p>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0" i="1" u="none" strike="noStrike" kern="1200" cap="none" normalizeH="0" baseline="0" noProof="0" dirty="0" smtClean="0">
                          <a:ln>
                            <a:noFill/>
                          </a:ln>
                          <a:solidFill>
                            <a:schemeClr val="accent3"/>
                          </a:solidFill>
                          <a:effectLst/>
                          <a:latin typeface="+mn-lt"/>
                          <a:ea typeface="+mn-ea"/>
                          <a:cs typeface="Arial" pitchFamily="34" charset="0"/>
                        </a:rPr>
                        <a:t>Volumes</a:t>
                      </a:r>
                      <a:endParaRPr kumimoji="0" lang="en-US" sz="800" b="0" i="1"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Increase in sales by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 till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(CAGR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Earnings are planned based on price / volume forecast taking the general market expectations and sales measures into account. Order book and contracted volumes account on average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of sales volume planned p.a..</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increase of production output and the doubling of the packaging line output are material prerequisites for achieving the sales planning.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2160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Sales</a:t>
                      </a:r>
                    </a:p>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0" i="1" u="none" strike="noStrike" kern="1200" cap="none" normalizeH="0" baseline="0" noProof="0" dirty="0" smtClean="0">
                          <a:ln>
                            <a:noFill/>
                          </a:ln>
                          <a:solidFill>
                            <a:schemeClr val="accent3"/>
                          </a:solidFill>
                          <a:effectLst/>
                          <a:latin typeface="+mn-lt"/>
                          <a:ea typeface="+mn-ea"/>
                          <a:cs typeface="Arial" pitchFamily="34" charset="0"/>
                        </a:rPr>
                        <a:t>Prices</a:t>
                      </a:r>
                      <a:endParaRPr kumimoji="0" lang="en-US" sz="800" b="0" i="1"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planned price development is based on the assumed development of the reference prices. The implementation depends on the assertion of prices increases in the market.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 increase of the average achievable sales price from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/kg in Q1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to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kg is planned. The planned price increase consists of (partial) passing on of higher raw material prices and the change of the product mix (from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packaged goods in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to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For the packaged goods the company assumes a price level of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/kg in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and a price increase to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kg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assumed price for bulk goods was on average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/kg in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and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kg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which is justified by the anticipated price reduction for main raw materials.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50" name="Gruppieren 49"/>
          <p:cNvGrpSpPr/>
          <p:nvPr/>
        </p:nvGrpSpPr>
        <p:grpSpPr>
          <a:xfrm>
            <a:off x="8401977" y="2333300"/>
            <a:ext cx="909707" cy="605488"/>
            <a:chOff x="8410769" y="1885447"/>
            <a:chExt cx="909707" cy="605488"/>
          </a:xfrm>
        </p:grpSpPr>
        <p:sp>
          <p:nvSpPr>
            <p:cNvPr id="51" name="Textfeld 50"/>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52" name="Textfeld 51"/>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53" name="Gruppieren 217"/>
            <p:cNvGrpSpPr/>
            <p:nvPr/>
          </p:nvGrpSpPr>
          <p:grpSpPr>
            <a:xfrm>
              <a:off x="8665734" y="2145104"/>
              <a:ext cx="347845" cy="96261"/>
              <a:chOff x="727312" y="3778488"/>
              <a:chExt cx="299204" cy="82800"/>
            </a:xfrm>
          </p:grpSpPr>
          <p:sp>
            <p:nvSpPr>
              <p:cNvPr id="54"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5"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6"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74" name="Text Box 8"/>
          <p:cNvSpPr txBox="1">
            <a:spLocks noChangeArrowheads="1"/>
          </p:cNvSpPr>
          <p:nvPr>
            <p:custDataLst>
              <p:tags r:id="rId5"/>
            </p:custDataLst>
          </p:nvPr>
        </p:nvSpPr>
        <p:spPr bwMode="gray">
          <a:xfrm>
            <a:off x="2376687" y="5687122"/>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sp>
        <p:nvSpPr>
          <p:cNvPr id="34" name="Rectangle 2"/>
          <p:cNvSpPr>
            <a:spLocks noChangeArrowheads="1"/>
          </p:cNvSpPr>
          <p:nvPr/>
        </p:nvSpPr>
        <p:spPr bwMode="auto">
          <a:xfrm>
            <a:off x="557456" y="4396026"/>
            <a:ext cx="1620000" cy="841024"/>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marL="216000" lvl="0" indent="-216000" defTabSz="762000" eaLnBrk="0" hangingPunct="0">
              <a:lnSpc>
                <a:spcPct val="90000"/>
              </a:lnSpc>
              <a:buFont typeface="+mj-lt"/>
              <a:buAutoNum type="arabicPeriod"/>
              <a:defRPr/>
            </a:pPr>
            <a:r>
              <a:rPr lang="en-US" sz="700" kern="0" dirty="0" smtClean="0">
                <a:solidFill>
                  <a:schemeClr val="bg1"/>
                </a:solidFill>
              </a:rPr>
              <a:t>All table items with </a:t>
            </a:r>
            <a:r>
              <a:rPr lang="en-US" sz="700" b="1" kern="0" dirty="0" smtClean="0">
                <a:solidFill>
                  <a:schemeClr val="bg1"/>
                </a:solidFill>
              </a:rPr>
              <a:t>detailed derivation of the planning assumptions.</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grpSp>
        <p:nvGrpSpPr>
          <p:cNvPr id="36" name="Gruppieren 35"/>
          <p:cNvGrpSpPr/>
          <p:nvPr/>
        </p:nvGrpSpPr>
        <p:grpSpPr>
          <a:xfrm>
            <a:off x="8401977" y="4280135"/>
            <a:ext cx="909707" cy="605488"/>
            <a:chOff x="8410769" y="1885447"/>
            <a:chExt cx="909707" cy="605488"/>
          </a:xfrm>
        </p:grpSpPr>
        <p:sp>
          <p:nvSpPr>
            <p:cNvPr id="37" name="Textfeld 36"/>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38" name="Textfeld 37"/>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39" name="Gruppieren 217"/>
            <p:cNvGrpSpPr/>
            <p:nvPr/>
          </p:nvGrpSpPr>
          <p:grpSpPr>
            <a:xfrm>
              <a:off x="8665734" y="2145104"/>
              <a:ext cx="347845" cy="96261"/>
              <a:chOff x="727312" y="3778488"/>
              <a:chExt cx="299204" cy="82800"/>
            </a:xfrm>
          </p:grpSpPr>
          <p:sp>
            <p:nvSpPr>
              <p:cNvPr id="40"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2"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62" name="Rechteck 61"/>
          <p:cNvSpPr/>
          <p:nvPr/>
        </p:nvSpPr>
        <p:spPr>
          <a:xfrm>
            <a:off x="5632993" y="1218728"/>
            <a:ext cx="3768585" cy="307163"/>
          </a:xfrm>
          <a:prstGeom prst="rect">
            <a:avLst/>
          </a:prstGeom>
          <a:solidFill>
            <a:srgbClr val="43B02A"/>
          </a:solid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 APPRAISAL</a:t>
            </a:r>
          </a:p>
        </p:txBody>
      </p:sp>
      <p:sp>
        <p:nvSpPr>
          <p:cNvPr id="63" name="Ellipse 62"/>
          <p:cNvSpPr/>
          <p:nvPr/>
        </p:nvSpPr>
        <p:spPr>
          <a:xfrm>
            <a:off x="6421348" y="1264309"/>
            <a:ext cx="216000" cy="216000"/>
          </a:xfrm>
          <a:prstGeom prst="ellipse">
            <a:avLst/>
          </a:prstGeom>
          <a:solidFill>
            <a:srgbClr val="43B02A"/>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a:solidFill>
                  <a:schemeClr val="bg1"/>
                </a:solidFill>
              </a:rPr>
              <a:t>4</a:t>
            </a:r>
          </a:p>
        </p:txBody>
      </p:sp>
      <p:sp>
        <p:nvSpPr>
          <p:cNvPr id="64" name="Rechteck 63"/>
          <p:cNvSpPr/>
          <p:nvPr/>
        </p:nvSpPr>
        <p:spPr>
          <a:xfrm>
            <a:off x="2409115" y="1217259"/>
            <a:ext cx="3895200" cy="307273"/>
          </a:xfrm>
          <a:prstGeom prst="rect">
            <a:avLst/>
          </a:prstGeom>
          <a:solidFill>
            <a:srgbClr val="009A44"/>
          </a:solid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65" name="Ellipse 64"/>
          <p:cNvSpPr/>
          <p:nvPr/>
        </p:nvSpPr>
        <p:spPr>
          <a:xfrm>
            <a:off x="2446338" y="1262895"/>
            <a:ext cx="216000" cy="216000"/>
          </a:xfrm>
          <a:prstGeom prst="ellipse">
            <a:avLst/>
          </a:prstGeom>
          <a:solidFill>
            <a:srgbClr val="009A44"/>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3</a:t>
            </a:r>
            <a:endParaRPr lang="en-US" sz="1000" b="1" dirty="0">
              <a:solidFill>
                <a:schemeClr val="bg1"/>
              </a:solidFill>
            </a:endParaRPr>
          </a:p>
        </p:txBody>
      </p:sp>
      <p:sp>
        <p:nvSpPr>
          <p:cNvPr id="67" name="Rechteck 66"/>
          <p:cNvSpPr/>
          <p:nvPr/>
        </p:nvSpPr>
        <p:spPr>
          <a:xfrm>
            <a:off x="2409115" y="1518271"/>
            <a:ext cx="3895200" cy="4115002"/>
          </a:xfrm>
          <a:prstGeom prst="rect">
            <a:avLst/>
          </a:prstGeom>
          <a:no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31" name="Rechteck 30"/>
          <p:cNvSpPr/>
          <p:nvPr/>
        </p:nvSpPr>
        <p:spPr>
          <a:xfrm>
            <a:off x="7167765" y="5457439"/>
            <a:ext cx="1114530" cy="178002"/>
          </a:xfrm>
          <a:prstGeom prst="rect">
            <a:avLst/>
          </a:prstGeom>
          <a:solidFill>
            <a:schemeClr val="bg1"/>
          </a:solidFill>
          <a:ln w="9525">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p>
            <a:pPr algn="ctr"/>
            <a:r>
              <a:rPr lang="en-US" sz="700" dirty="0" smtClean="0">
                <a:solidFill>
                  <a:srgbClr val="00338D"/>
                </a:solidFill>
              </a:rPr>
              <a:t>refer to sensitivities</a:t>
            </a:r>
            <a:endParaRPr lang="en-US" sz="700" dirty="0">
              <a:solidFill>
                <a:srgbClr val="00338D"/>
              </a:solidFill>
            </a:endParaRPr>
          </a:p>
        </p:txBody>
      </p:sp>
      <p:sp>
        <p:nvSpPr>
          <p:cNvPr id="66" name="Rechteck 65"/>
          <p:cNvSpPr/>
          <p:nvPr/>
        </p:nvSpPr>
        <p:spPr>
          <a:xfrm>
            <a:off x="2376687" y="1193880"/>
            <a:ext cx="7027385" cy="4476202"/>
          </a:xfrm>
          <a:prstGeom prst="rect">
            <a:avLst/>
          </a:prstGeom>
          <a:no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32" name="Gleichschenkliges Dreieck 31"/>
          <p:cNvSpPr/>
          <p:nvPr/>
        </p:nvSpPr>
        <p:spPr>
          <a:xfrm rot="5400000">
            <a:off x="7172034" y="5459710"/>
            <a:ext cx="171462" cy="180000"/>
          </a:xfrm>
          <a:prstGeom prst="triangle">
            <a:avLst/>
          </a:prstGeom>
          <a:noFill/>
          <a:ln w="9525">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rgbClr val="00338D"/>
              </a:solidFill>
            </a:endParaRPr>
          </a:p>
        </p:txBody>
      </p:sp>
      <p:sp>
        <p:nvSpPr>
          <p:cNvPr id="33" name="Rechteck 32"/>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Tree>
    <p:extLst>
      <p:ext uri="{BB962C8B-B14F-4D97-AF65-F5344CB8AC3E}">
        <p14:creationId xmlns:p14="http://schemas.microsoft.com/office/powerpoint/2010/main" val="4012247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noProof="0" dirty="0" smtClean="0"/>
              <a:t>Disclaimer</a:t>
            </a:r>
            <a:endParaRPr lang="en-US" sz="3600" noProof="0" dirty="0"/>
          </a:p>
        </p:txBody>
      </p:sp>
    </p:spTree>
    <p:extLst>
      <p:ext uri="{BB962C8B-B14F-4D97-AF65-F5344CB8AC3E}">
        <p14:creationId xmlns:p14="http://schemas.microsoft.com/office/powerpoint/2010/main" val="85644034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extLst>
              <p:ext uri="{D42A27DB-BD31-4B8C-83A1-F6EECF244321}">
                <p14:modId xmlns:p14="http://schemas.microsoft.com/office/powerpoint/2010/main" val="418744517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1303" name="think-cell Folie" r:id="rId8" imgW="270" imgH="270" progId="TCLayout.ActiveDocument.1">
                  <p:embed/>
                </p:oleObj>
              </mc:Choice>
              <mc:Fallback>
                <p:oleObj name="think-cell Folie" r:id="rId8" imgW="270" imgH="270" progId="TCLayout.ActiveDocument.1">
                  <p:embed/>
                  <p:pic>
                    <p:nvPicPr>
                      <p:cNvPr id="0" name=""/>
                      <p:cNvPicPr/>
                      <p:nvPr/>
                    </p:nvPicPr>
                    <p:blipFill>
                      <a:blip r:embed="rId9"/>
                      <a:stretch>
                        <a:fillRect/>
                      </a:stretch>
                    </p:blipFill>
                    <p:spPr>
                      <a:xfrm>
                        <a:off x="1588" y="1588"/>
                        <a:ext cx="1587" cy="1587"/>
                      </a:xfrm>
                      <a:prstGeom prst="rect">
                        <a:avLst/>
                      </a:prstGeom>
                    </p:spPr>
                  </p:pic>
                </p:oleObj>
              </mc:Fallback>
            </mc:AlternateContent>
          </a:graphicData>
        </a:graphic>
      </p:graphicFrame>
      <p:sp>
        <p:nvSpPr>
          <p:cNvPr id="6" name="Textplatzhalter 5"/>
          <p:cNvSpPr>
            <a:spLocks noGrp="1"/>
          </p:cNvSpPr>
          <p:nvPr>
            <p:ph type="body" sz="quarter" idx="10"/>
          </p:nvPr>
        </p:nvSpPr>
        <p:spPr>
          <a:xfrm>
            <a:off x="488950" y="1195282"/>
            <a:ext cx="1747838" cy="4474800"/>
          </a:xfrm>
          <a:ln w="38100"/>
        </p:spPr>
        <p:txBody>
          <a:bodyPr/>
          <a:lstStyle/>
          <a:p>
            <a:r>
              <a:rPr lang="en-US" dirty="0"/>
              <a:t>The planned high productivity increases and the resulting significant reduction of the external personnel cost are not backed by measures with sufficient implementation grades and are therefore ambitious. </a:t>
            </a:r>
          </a:p>
        </p:txBody>
      </p:sp>
      <p:sp>
        <p:nvSpPr>
          <p:cNvPr id="4" name="Titel 3"/>
          <p:cNvSpPr>
            <a:spLocks noGrp="1"/>
          </p:cNvSpPr>
          <p:nvPr>
            <p:ph type="title"/>
          </p:nvPr>
        </p:nvSpPr>
        <p:spPr>
          <a:xfrm>
            <a:off x="488950" y="451575"/>
            <a:ext cx="8997950" cy="723600"/>
          </a:xfrm>
        </p:spPr>
        <p:txBody>
          <a:bodyPr/>
          <a:lstStyle/>
          <a:p>
            <a:r>
              <a:rPr lang="en-US" dirty="0" smtClean="0"/>
              <a:t>Long presentation - example (2/8)</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3"/>
            </p:custDataLst>
            <p:extLst>
              <p:ext uri="{D42A27DB-BD31-4B8C-83A1-F6EECF244321}">
                <p14:modId xmlns:p14="http://schemas.microsoft.com/office/powerpoint/2010/main" val="99440736"/>
              </p:ext>
            </p:extLst>
          </p:nvPr>
        </p:nvGraphicFramePr>
        <p:xfrm>
          <a:off x="557456" y="5271501"/>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graphicFrame>
        <p:nvGraphicFramePr>
          <p:cNvPr id="14" name="Group 3"/>
          <p:cNvGraphicFramePr>
            <a:graphicFrameLocks noGrp="1"/>
          </p:cNvGraphicFramePr>
          <p:nvPr>
            <p:custDataLst>
              <p:tags r:id="rId4"/>
            </p:custDataLst>
            <p:extLst>
              <p:ext uri="{D42A27DB-BD31-4B8C-83A1-F6EECF244321}">
                <p14:modId xmlns:p14="http://schemas.microsoft.com/office/powerpoint/2010/main" val="2029162857"/>
              </p:ext>
            </p:extLst>
          </p:nvPr>
        </p:nvGraphicFramePr>
        <p:xfrm>
          <a:off x="2432748" y="1523226"/>
          <a:ext cx="6971127" cy="4139568"/>
        </p:xfrm>
        <a:graphic>
          <a:graphicData uri="http://schemas.openxmlformats.org/drawingml/2006/table">
            <a:tbl>
              <a:tblPr/>
              <a:tblGrid>
                <a:gridCol w="1000800"/>
                <a:gridCol w="2869200"/>
                <a:gridCol w="2001600"/>
                <a:gridCol w="1099527"/>
              </a:tblGrid>
              <a:tr h="25156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P&amp;L</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r>
              <a:tr h="1836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cap="none" normalizeH="0" baseline="0" noProof="0" dirty="0" smtClean="0">
                          <a:ln>
                            <a:noFill/>
                          </a:ln>
                          <a:solidFill>
                            <a:schemeClr val="accent3"/>
                          </a:solidFill>
                          <a:effectLst/>
                          <a:latin typeface="Arial"/>
                          <a:cs typeface="Arial" pitchFamily="34" charset="0"/>
                        </a:rPr>
                        <a:t>Other operating income</a:t>
                      </a:r>
                      <a:endParaRPr kumimoji="0" lang="en-US" sz="800" b="1" i="0" u="none" strike="noStrike" cap="none" normalizeH="0" baseline="0" noProof="0" dirty="0">
                        <a:ln>
                          <a:noFill/>
                        </a:ln>
                        <a:solidFill>
                          <a:schemeClr val="accent3"/>
                        </a:solidFill>
                        <a:effectLst/>
                        <a:latin typeface="Arial"/>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Parallel to the depreciation of the subsidized investments, a special reserve with an equity portion will be realized.</a:t>
                      </a:r>
                      <a:endParaRPr kumimoji="0" lang="en-US" sz="800" b="0" i="0" u="none" strike="noStrike" kern="1200" cap="none" spc="0" normalizeH="0" baseline="0" noProof="0" dirty="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2052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cap="none" normalizeH="0" baseline="0" noProof="0" dirty="0" smtClean="0">
                          <a:ln>
                            <a:noFill/>
                          </a:ln>
                          <a:solidFill>
                            <a:schemeClr val="accent3"/>
                          </a:solidFill>
                          <a:effectLst/>
                          <a:latin typeface="Arial"/>
                          <a:cs typeface="Arial" pitchFamily="34" charset="0"/>
                        </a:rPr>
                        <a:t>Costs of material</a:t>
                      </a:r>
                      <a:endParaRPr kumimoji="0" lang="en-US" sz="800" b="1" i="0" u="none" strike="noStrike" cap="none" normalizeH="0" baseline="0" noProof="0" dirty="0">
                        <a:ln>
                          <a:noFill/>
                        </a:ln>
                        <a:solidFill>
                          <a:schemeClr val="accent3"/>
                        </a:solidFill>
                        <a:effectLst/>
                        <a:latin typeface="Arial"/>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Costs of material are derived from sales volume and production cost such as transportation of the packages, shipping and packaging materials as well as licensing fees for the software. A detail planning by product and  location is performed.</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Temporary employees are considered in the costs of material, based on the amount of productive hours planned not covered by own personnel.</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Shipping costs are assumed to have a pass-through character as a one-to-one transfer of costs (earnings) has been the standard in the industry.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License fees for retail brands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in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have been planned on the basis of gross sales plan for the relevant clients.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50" name="Gruppieren 49"/>
          <p:cNvGrpSpPr/>
          <p:nvPr/>
        </p:nvGrpSpPr>
        <p:grpSpPr>
          <a:xfrm>
            <a:off x="8401977" y="2387041"/>
            <a:ext cx="909707" cy="605488"/>
            <a:chOff x="8410769" y="1885447"/>
            <a:chExt cx="909707" cy="605488"/>
          </a:xfrm>
        </p:grpSpPr>
        <p:sp>
          <p:nvSpPr>
            <p:cNvPr id="51" name="Textfeld 50"/>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52" name="Textfeld 51"/>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53" name="Gruppieren 217"/>
            <p:cNvGrpSpPr/>
            <p:nvPr/>
          </p:nvGrpSpPr>
          <p:grpSpPr>
            <a:xfrm>
              <a:off x="8665734" y="2145104"/>
              <a:ext cx="347845" cy="96261"/>
              <a:chOff x="727312" y="3778488"/>
              <a:chExt cx="299204" cy="82800"/>
            </a:xfrm>
          </p:grpSpPr>
          <p:sp>
            <p:nvSpPr>
              <p:cNvPr id="54"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5"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6"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74" name="Text Box 8"/>
          <p:cNvSpPr txBox="1">
            <a:spLocks noChangeArrowheads="1"/>
          </p:cNvSpPr>
          <p:nvPr>
            <p:custDataLst>
              <p:tags r:id="rId5"/>
            </p:custDataLst>
          </p:nvPr>
        </p:nvSpPr>
        <p:spPr bwMode="gray">
          <a:xfrm>
            <a:off x="2376687" y="5687122"/>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sp>
        <p:nvSpPr>
          <p:cNvPr id="34" name="Rectangle 2"/>
          <p:cNvSpPr>
            <a:spLocks noChangeArrowheads="1"/>
          </p:cNvSpPr>
          <p:nvPr/>
        </p:nvSpPr>
        <p:spPr bwMode="auto">
          <a:xfrm>
            <a:off x="557456" y="4396026"/>
            <a:ext cx="1620000" cy="841024"/>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marL="216000" lvl="0" indent="-216000" defTabSz="762000" eaLnBrk="0" hangingPunct="0">
              <a:lnSpc>
                <a:spcPct val="90000"/>
              </a:lnSpc>
              <a:buFont typeface="+mj-lt"/>
              <a:buAutoNum type="arabicPeriod"/>
              <a:defRPr/>
            </a:pPr>
            <a:r>
              <a:rPr lang="en-US" sz="700" kern="0" dirty="0" smtClean="0">
                <a:solidFill>
                  <a:schemeClr val="bg1"/>
                </a:solidFill>
              </a:rPr>
              <a:t>All table items with </a:t>
            </a:r>
            <a:r>
              <a:rPr lang="en-US" sz="700" b="1" kern="0" dirty="0" smtClean="0">
                <a:solidFill>
                  <a:schemeClr val="bg1"/>
                </a:solidFill>
              </a:rPr>
              <a:t>detailed derivation of the planning assumptions.</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grpSp>
        <p:nvGrpSpPr>
          <p:cNvPr id="36" name="Gruppieren 35"/>
          <p:cNvGrpSpPr/>
          <p:nvPr/>
        </p:nvGrpSpPr>
        <p:grpSpPr>
          <a:xfrm>
            <a:off x="8401977" y="4334904"/>
            <a:ext cx="909707" cy="605488"/>
            <a:chOff x="8410769" y="1885447"/>
            <a:chExt cx="909707" cy="605488"/>
          </a:xfrm>
        </p:grpSpPr>
        <p:sp>
          <p:nvSpPr>
            <p:cNvPr id="37" name="Textfeld 36"/>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38" name="Textfeld 37"/>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39" name="Gruppieren 217"/>
            <p:cNvGrpSpPr/>
            <p:nvPr/>
          </p:nvGrpSpPr>
          <p:grpSpPr>
            <a:xfrm>
              <a:off x="8665734" y="2145104"/>
              <a:ext cx="347845" cy="96261"/>
              <a:chOff x="727312" y="3778488"/>
              <a:chExt cx="299204" cy="82800"/>
            </a:xfrm>
          </p:grpSpPr>
          <p:sp>
            <p:nvSpPr>
              <p:cNvPr id="40"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2"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62" name="Rechteck 61"/>
          <p:cNvSpPr/>
          <p:nvPr/>
        </p:nvSpPr>
        <p:spPr>
          <a:xfrm>
            <a:off x="5632993" y="1218728"/>
            <a:ext cx="3768585" cy="307163"/>
          </a:xfrm>
          <a:prstGeom prst="rect">
            <a:avLst/>
          </a:prstGeom>
          <a:solidFill>
            <a:srgbClr val="43B02A"/>
          </a:solid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 APPRAISAL</a:t>
            </a:r>
          </a:p>
        </p:txBody>
      </p:sp>
      <p:sp>
        <p:nvSpPr>
          <p:cNvPr id="63" name="Ellipse 62"/>
          <p:cNvSpPr/>
          <p:nvPr/>
        </p:nvSpPr>
        <p:spPr>
          <a:xfrm>
            <a:off x="6421348" y="1264309"/>
            <a:ext cx="216000" cy="216000"/>
          </a:xfrm>
          <a:prstGeom prst="ellipse">
            <a:avLst/>
          </a:prstGeom>
          <a:solidFill>
            <a:srgbClr val="43B02A"/>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a:solidFill>
                  <a:schemeClr val="bg1"/>
                </a:solidFill>
              </a:rPr>
              <a:t>4</a:t>
            </a:r>
          </a:p>
        </p:txBody>
      </p:sp>
      <p:sp>
        <p:nvSpPr>
          <p:cNvPr id="64" name="Rechteck 63"/>
          <p:cNvSpPr/>
          <p:nvPr/>
        </p:nvSpPr>
        <p:spPr>
          <a:xfrm>
            <a:off x="2409115" y="1217259"/>
            <a:ext cx="3895200" cy="307273"/>
          </a:xfrm>
          <a:prstGeom prst="rect">
            <a:avLst/>
          </a:prstGeom>
          <a:solidFill>
            <a:srgbClr val="009A44"/>
          </a:solid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65" name="Ellipse 64"/>
          <p:cNvSpPr/>
          <p:nvPr/>
        </p:nvSpPr>
        <p:spPr>
          <a:xfrm>
            <a:off x="2446338" y="1262895"/>
            <a:ext cx="216000" cy="216000"/>
          </a:xfrm>
          <a:prstGeom prst="ellipse">
            <a:avLst/>
          </a:prstGeom>
          <a:solidFill>
            <a:srgbClr val="009A44"/>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3</a:t>
            </a:r>
            <a:endParaRPr lang="en-US" sz="1000" b="1" dirty="0">
              <a:solidFill>
                <a:schemeClr val="bg1"/>
              </a:solidFill>
            </a:endParaRPr>
          </a:p>
        </p:txBody>
      </p:sp>
      <p:sp>
        <p:nvSpPr>
          <p:cNvPr id="67" name="Rechteck 66"/>
          <p:cNvSpPr/>
          <p:nvPr/>
        </p:nvSpPr>
        <p:spPr>
          <a:xfrm>
            <a:off x="2409115" y="1518271"/>
            <a:ext cx="3895200" cy="4115002"/>
          </a:xfrm>
          <a:prstGeom prst="rect">
            <a:avLst/>
          </a:prstGeom>
          <a:no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6" name="Rechteck 65"/>
          <p:cNvSpPr/>
          <p:nvPr/>
        </p:nvSpPr>
        <p:spPr>
          <a:xfrm>
            <a:off x="2376687" y="1193880"/>
            <a:ext cx="7027385" cy="4476202"/>
          </a:xfrm>
          <a:prstGeom prst="rect">
            <a:avLst/>
          </a:prstGeom>
          <a:no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31" name="Rechteck 30"/>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Tree>
    <p:extLst>
      <p:ext uri="{BB962C8B-B14F-4D97-AF65-F5344CB8AC3E}">
        <p14:creationId xmlns:p14="http://schemas.microsoft.com/office/powerpoint/2010/main" val="13871075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extLst>
              <p:ext uri="{D42A27DB-BD31-4B8C-83A1-F6EECF244321}">
                <p14:modId xmlns:p14="http://schemas.microsoft.com/office/powerpoint/2010/main" val="176799338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2327" name="think-cell Folie" r:id="rId8" imgW="270" imgH="270" progId="TCLayout.ActiveDocument.1">
                  <p:embed/>
                </p:oleObj>
              </mc:Choice>
              <mc:Fallback>
                <p:oleObj name="think-cell Folie" r:id="rId8" imgW="270" imgH="270" progId="TCLayout.ActiveDocument.1">
                  <p:embed/>
                  <p:pic>
                    <p:nvPicPr>
                      <p:cNvPr id="0" name=""/>
                      <p:cNvPicPr/>
                      <p:nvPr/>
                    </p:nvPicPr>
                    <p:blipFill>
                      <a:blip r:embed="rId9"/>
                      <a:stretch>
                        <a:fillRect/>
                      </a:stretch>
                    </p:blipFill>
                    <p:spPr>
                      <a:xfrm>
                        <a:off x="1588" y="1588"/>
                        <a:ext cx="1587" cy="1587"/>
                      </a:xfrm>
                      <a:prstGeom prst="rect">
                        <a:avLst/>
                      </a:prstGeom>
                    </p:spPr>
                  </p:pic>
                </p:oleObj>
              </mc:Fallback>
            </mc:AlternateContent>
          </a:graphicData>
        </a:graphic>
      </p:graphicFrame>
      <p:sp>
        <p:nvSpPr>
          <p:cNvPr id="6" name="Textplatzhalter 5"/>
          <p:cNvSpPr>
            <a:spLocks noGrp="1"/>
          </p:cNvSpPr>
          <p:nvPr>
            <p:ph type="body" sz="quarter" idx="10"/>
          </p:nvPr>
        </p:nvSpPr>
        <p:spPr>
          <a:xfrm>
            <a:off x="488950" y="1195282"/>
            <a:ext cx="1747838" cy="4474800"/>
          </a:xfrm>
          <a:ln w="38100"/>
        </p:spPr>
        <p:txBody>
          <a:bodyPr/>
          <a:lstStyle/>
          <a:p>
            <a:r>
              <a:rPr lang="en-US" dirty="0"/>
              <a:t>Personnel cost is planned to increase by  €</a:t>
            </a:r>
            <a:r>
              <a:rPr lang="en-US" dirty="0">
                <a:solidFill>
                  <a:srgbClr val="00338D"/>
                </a:solidFill>
              </a:rPr>
              <a:t> [...] </a:t>
            </a:r>
            <a:r>
              <a:rPr lang="en-US" dirty="0"/>
              <a:t>m until </a:t>
            </a:r>
            <a:r>
              <a:rPr lang="en-US" dirty="0">
                <a:solidFill>
                  <a:srgbClr val="00338D"/>
                </a:solidFill>
              </a:rPr>
              <a:t>[year] </a:t>
            </a:r>
            <a:r>
              <a:rPr lang="en-US" dirty="0"/>
              <a:t>– mostly due to the high number of new hires and planned salary increases. </a:t>
            </a:r>
          </a:p>
          <a:p>
            <a:r>
              <a:rPr lang="en-US" dirty="0"/>
              <a:t>Other operating expenses are also planned to increase (+ </a:t>
            </a:r>
            <a:r>
              <a:rPr lang="en-US" dirty="0">
                <a:solidFill>
                  <a:srgbClr val="00338D"/>
                </a:solidFill>
              </a:rPr>
              <a:t>[…]</a:t>
            </a:r>
            <a:r>
              <a:rPr lang="en-US" dirty="0"/>
              <a:t>% until </a:t>
            </a:r>
            <a:r>
              <a:rPr lang="en-US" dirty="0">
                <a:solidFill>
                  <a:srgbClr val="00338D"/>
                </a:solidFill>
              </a:rPr>
              <a:t>[year] </a:t>
            </a:r>
            <a:r>
              <a:rPr lang="en-US" dirty="0"/>
              <a:t>).</a:t>
            </a:r>
            <a:r>
              <a:rPr lang="en-US" dirty="0">
                <a:solidFill>
                  <a:srgbClr val="00338D"/>
                </a:solidFill>
              </a:rPr>
              <a:t> </a:t>
            </a:r>
          </a:p>
          <a:p>
            <a:r>
              <a:rPr lang="en-US" dirty="0"/>
              <a:t>Consequently, the planned improvement of the EBITDA margin is solely due to the planned price increases and rising productivity resulting in lower cost of material and temporary employees. </a:t>
            </a:r>
          </a:p>
        </p:txBody>
      </p:sp>
      <p:sp>
        <p:nvSpPr>
          <p:cNvPr id="4" name="Titel 3"/>
          <p:cNvSpPr>
            <a:spLocks noGrp="1"/>
          </p:cNvSpPr>
          <p:nvPr>
            <p:ph type="title"/>
          </p:nvPr>
        </p:nvSpPr>
        <p:spPr>
          <a:xfrm>
            <a:off x="488950" y="451575"/>
            <a:ext cx="8997950" cy="723600"/>
          </a:xfrm>
        </p:spPr>
        <p:txBody>
          <a:bodyPr/>
          <a:lstStyle/>
          <a:p>
            <a:r>
              <a:rPr lang="en-US" dirty="0" smtClean="0"/>
              <a:t>Long presentation - example (3/8)</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3"/>
            </p:custDataLst>
            <p:extLst>
              <p:ext uri="{D42A27DB-BD31-4B8C-83A1-F6EECF244321}">
                <p14:modId xmlns:p14="http://schemas.microsoft.com/office/powerpoint/2010/main" val="296507480"/>
              </p:ext>
            </p:extLst>
          </p:nvPr>
        </p:nvGraphicFramePr>
        <p:xfrm>
          <a:off x="557456" y="5271501"/>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graphicFrame>
        <p:nvGraphicFramePr>
          <p:cNvPr id="14" name="Group 3"/>
          <p:cNvGraphicFramePr>
            <a:graphicFrameLocks noGrp="1"/>
          </p:cNvGraphicFramePr>
          <p:nvPr>
            <p:custDataLst>
              <p:tags r:id="rId4"/>
            </p:custDataLst>
            <p:extLst>
              <p:ext uri="{D42A27DB-BD31-4B8C-83A1-F6EECF244321}">
                <p14:modId xmlns:p14="http://schemas.microsoft.com/office/powerpoint/2010/main" val="4015523448"/>
              </p:ext>
            </p:extLst>
          </p:nvPr>
        </p:nvGraphicFramePr>
        <p:xfrm>
          <a:off x="2432748" y="1523226"/>
          <a:ext cx="6971127" cy="4138668"/>
        </p:xfrm>
        <a:graphic>
          <a:graphicData uri="http://schemas.openxmlformats.org/drawingml/2006/table">
            <a:tbl>
              <a:tblPr/>
              <a:tblGrid>
                <a:gridCol w="1000800"/>
                <a:gridCol w="2869200"/>
                <a:gridCol w="2001600"/>
                <a:gridCol w="1099527"/>
              </a:tblGrid>
              <a:tr h="25156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P&amp;L</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r>
              <a:tr h="1836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cap="none" normalizeH="0" baseline="0" noProof="0" dirty="0" smtClean="0">
                          <a:ln>
                            <a:noFill/>
                          </a:ln>
                          <a:solidFill>
                            <a:schemeClr val="accent3"/>
                          </a:solidFill>
                          <a:effectLst/>
                          <a:latin typeface="Arial"/>
                          <a:cs typeface="Arial" pitchFamily="34" charset="0"/>
                        </a:rPr>
                        <a:t>Personnel costs</a:t>
                      </a:r>
                      <a:endParaRPr kumimoji="0" lang="en-US" sz="800" b="1" i="0" u="none" strike="noStrike" cap="none" normalizeH="0" baseline="0" noProof="0" dirty="0">
                        <a:ln>
                          <a:noFill/>
                        </a:ln>
                        <a:solidFill>
                          <a:schemeClr val="accent3"/>
                        </a:solidFill>
                        <a:effectLst/>
                        <a:latin typeface="Arial"/>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Wages are determined depending on the planned production volume and respective employee hours adjusted by planned productivity adjustments. The ratio of temporary workers has been planned at the individual product level multiplied by the cost of an employee hour.</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planned development of salaries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shows an increase of € [...] m as compared to FC2013 and reflects the planned hire of […] administrative and IT staff effective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[date].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 indexed increase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p.a. is planned,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management assumed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5552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cap="none" normalizeH="0" baseline="0" noProof="0" dirty="0" smtClean="0">
                          <a:ln>
                            <a:noFill/>
                          </a:ln>
                          <a:solidFill>
                            <a:schemeClr val="accent3"/>
                          </a:solidFill>
                          <a:effectLst/>
                          <a:latin typeface="Arial"/>
                          <a:cs typeface="Arial" pitchFamily="34" charset="0"/>
                        </a:rPr>
                        <a:t>Other operating expenses</a:t>
                      </a:r>
                      <a:endParaRPr kumimoji="0" lang="en-US" sz="800" b="1" i="0" u="none" strike="noStrike" cap="none" normalizeH="0" baseline="0" noProof="0" dirty="0">
                        <a:ln>
                          <a:noFill/>
                        </a:ln>
                        <a:solidFill>
                          <a:schemeClr val="accent3"/>
                        </a:solidFill>
                        <a:effectLst/>
                        <a:latin typeface="Arial"/>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Rental expenses are planned to rise by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p.a.. Historical ancillary rental costs (gas electricity, water) were planned with a one-off price increase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Cleaning costs were calculated at a constant rate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per m2.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As a result of the development of own staff, a decrease of IT consulting costs of € [...] m to € [...] m is planned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Starting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 continuous annual increase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is planned.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IT expenses consist of hosting and fees for telecom lines as well as own internet portal. These expenses have been inflated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with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and for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with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p.a..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remaining cost elements have been inflated on an annual basis.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50" name="Gruppieren 49"/>
          <p:cNvGrpSpPr/>
          <p:nvPr/>
        </p:nvGrpSpPr>
        <p:grpSpPr>
          <a:xfrm>
            <a:off x="8401977" y="2387041"/>
            <a:ext cx="909707" cy="605488"/>
            <a:chOff x="8410769" y="1885447"/>
            <a:chExt cx="909707" cy="605488"/>
          </a:xfrm>
        </p:grpSpPr>
        <p:sp>
          <p:nvSpPr>
            <p:cNvPr id="51" name="Textfeld 50"/>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52" name="Textfeld 51"/>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53" name="Gruppieren 217"/>
            <p:cNvGrpSpPr/>
            <p:nvPr/>
          </p:nvGrpSpPr>
          <p:grpSpPr>
            <a:xfrm>
              <a:off x="8665734" y="2145104"/>
              <a:ext cx="347845" cy="96261"/>
              <a:chOff x="727312" y="3778488"/>
              <a:chExt cx="299204" cy="82800"/>
            </a:xfrm>
          </p:grpSpPr>
          <p:sp>
            <p:nvSpPr>
              <p:cNvPr id="54"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5"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6"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74" name="Text Box 8"/>
          <p:cNvSpPr txBox="1">
            <a:spLocks noChangeArrowheads="1"/>
          </p:cNvSpPr>
          <p:nvPr>
            <p:custDataLst>
              <p:tags r:id="rId5"/>
            </p:custDataLst>
          </p:nvPr>
        </p:nvSpPr>
        <p:spPr bwMode="gray">
          <a:xfrm>
            <a:off x="2376687" y="5687122"/>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sp>
        <p:nvSpPr>
          <p:cNvPr id="34" name="Rectangle 2"/>
          <p:cNvSpPr>
            <a:spLocks noChangeArrowheads="1"/>
          </p:cNvSpPr>
          <p:nvPr/>
        </p:nvSpPr>
        <p:spPr bwMode="auto">
          <a:xfrm>
            <a:off x="557456" y="4396026"/>
            <a:ext cx="1620000" cy="841024"/>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marL="216000" lvl="0" indent="-216000" defTabSz="762000" eaLnBrk="0" hangingPunct="0">
              <a:lnSpc>
                <a:spcPct val="90000"/>
              </a:lnSpc>
              <a:buFont typeface="+mj-lt"/>
              <a:buAutoNum type="arabicPeriod"/>
              <a:defRPr/>
            </a:pPr>
            <a:r>
              <a:rPr lang="en-US" sz="700" kern="0" dirty="0" smtClean="0">
                <a:solidFill>
                  <a:schemeClr val="bg1"/>
                </a:solidFill>
              </a:rPr>
              <a:t>All table items with </a:t>
            </a:r>
            <a:r>
              <a:rPr lang="en-US" sz="700" b="1" kern="0" dirty="0" smtClean="0">
                <a:solidFill>
                  <a:schemeClr val="bg1"/>
                </a:solidFill>
              </a:rPr>
              <a:t>detailed derivation of the planning assumptions.</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sp>
        <p:nvSpPr>
          <p:cNvPr id="62" name="Rechteck 61"/>
          <p:cNvSpPr/>
          <p:nvPr/>
        </p:nvSpPr>
        <p:spPr>
          <a:xfrm>
            <a:off x="5632993" y="1218728"/>
            <a:ext cx="3768585" cy="307163"/>
          </a:xfrm>
          <a:prstGeom prst="rect">
            <a:avLst/>
          </a:prstGeom>
          <a:solidFill>
            <a:srgbClr val="43B02A"/>
          </a:solid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 APPRAISAL</a:t>
            </a:r>
          </a:p>
        </p:txBody>
      </p:sp>
      <p:sp>
        <p:nvSpPr>
          <p:cNvPr id="63" name="Ellipse 62"/>
          <p:cNvSpPr/>
          <p:nvPr/>
        </p:nvSpPr>
        <p:spPr>
          <a:xfrm>
            <a:off x="6421348" y="1264309"/>
            <a:ext cx="216000" cy="216000"/>
          </a:xfrm>
          <a:prstGeom prst="ellipse">
            <a:avLst/>
          </a:prstGeom>
          <a:solidFill>
            <a:srgbClr val="43B02A"/>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a:solidFill>
                  <a:schemeClr val="bg1"/>
                </a:solidFill>
              </a:rPr>
              <a:t>4</a:t>
            </a:r>
          </a:p>
        </p:txBody>
      </p:sp>
      <p:sp>
        <p:nvSpPr>
          <p:cNvPr id="64" name="Rechteck 63"/>
          <p:cNvSpPr/>
          <p:nvPr/>
        </p:nvSpPr>
        <p:spPr>
          <a:xfrm>
            <a:off x="2409115" y="1217259"/>
            <a:ext cx="3895200" cy="307273"/>
          </a:xfrm>
          <a:prstGeom prst="rect">
            <a:avLst/>
          </a:prstGeom>
          <a:solidFill>
            <a:srgbClr val="009A44"/>
          </a:solid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65" name="Ellipse 64"/>
          <p:cNvSpPr/>
          <p:nvPr/>
        </p:nvSpPr>
        <p:spPr>
          <a:xfrm>
            <a:off x="2446338" y="1262895"/>
            <a:ext cx="216000" cy="216000"/>
          </a:xfrm>
          <a:prstGeom prst="ellipse">
            <a:avLst/>
          </a:prstGeom>
          <a:solidFill>
            <a:srgbClr val="009A44"/>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3</a:t>
            </a:r>
            <a:endParaRPr lang="en-US" sz="1000" b="1" dirty="0">
              <a:solidFill>
                <a:schemeClr val="bg1"/>
              </a:solidFill>
            </a:endParaRPr>
          </a:p>
        </p:txBody>
      </p:sp>
      <p:sp>
        <p:nvSpPr>
          <p:cNvPr id="67" name="Rechteck 66"/>
          <p:cNvSpPr/>
          <p:nvPr/>
        </p:nvSpPr>
        <p:spPr>
          <a:xfrm>
            <a:off x="2409115" y="1518271"/>
            <a:ext cx="3895200" cy="4115002"/>
          </a:xfrm>
          <a:prstGeom prst="rect">
            <a:avLst/>
          </a:prstGeom>
          <a:no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grpSp>
        <p:nvGrpSpPr>
          <p:cNvPr id="33" name="Gruppieren 32"/>
          <p:cNvGrpSpPr/>
          <p:nvPr/>
        </p:nvGrpSpPr>
        <p:grpSpPr>
          <a:xfrm>
            <a:off x="8401977" y="4334904"/>
            <a:ext cx="909707" cy="605488"/>
            <a:chOff x="8410769" y="1885447"/>
            <a:chExt cx="909707" cy="605488"/>
          </a:xfrm>
        </p:grpSpPr>
        <p:sp>
          <p:nvSpPr>
            <p:cNvPr id="35" name="Textfeld 34"/>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3" name="Textfeld 42"/>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4" name="Gruppieren 217"/>
            <p:cNvGrpSpPr/>
            <p:nvPr/>
          </p:nvGrpSpPr>
          <p:grpSpPr>
            <a:xfrm>
              <a:off x="8665734" y="2145104"/>
              <a:ext cx="347845" cy="96261"/>
              <a:chOff x="727312" y="3778488"/>
              <a:chExt cx="299204" cy="82800"/>
            </a:xfrm>
          </p:grpSpPr>
          <p:sp>
            <p:nvSpPr>
              <p:cNvPr id="45"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6"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7"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66" name="Rechteck 65"/>
          <p:cNvSpPr/>
          <p:nvPr/>
        </p:nvSpPr>
        <p:spPr>
          <a:xfrm>
            <a:off x="2376687" y="1193880"/>
            <a:ext cx="7027385" cy="4476202"/>
          </a:xfrm>
          <a:prstGeom prst="rect">
            <a:avLst/>
          </a:prstGeom>
          <a:no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31" name="Rechteck 30"/>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Tree>
    <p:extLst>
      <p:ext uri="{BB962C8B-B14F-4D97-AF65-F5344CB8AC3E}">
        <p14:creationId xmlns:p14="http://schemas.microsoft.com/office/powerpoint/2010/main" val="39893552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extLst>
              <p:ext uri="{D42A27DB-BD31-4B8C-83A1-F6EECF244321}">
                <p14:modId xmlns:p14="http://schemas.microsoft.com/office/powerpoint/2010/main" val="226141420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3351" name="think-cell Folie" r:id="rId8" imgW="270" imgH="270" progId="TCLayout.ActiveDocument.1">
                  <p:embed/>
                </p:oleObj>
              </mc:Choice>
              <mc:Fallback>
                <p:oleObj name="think-cell Folie" r:id="rId8" imgW="270" imgH="270" progId="TCLayout.ActiveDocument.1">
                  <p:embed/>
                  <p:pic>
                    <p:nvPicPr>
                      <p:cNvPr id="0" name=""/>
                      <p:cNvPicPr/>
                      <p:nvPr/>
                    </p:nvPicPr>
                    <p:blipFill>
                      <a:blip r:embed="rId9"/>
                      <a:stretch>
                        <a:fillRect/>
                      </a:stretch>
                    </p:blipFill>
                    <p:spPr>
                      <a:xfrm>
                        <a:off x="1588" y="1588"/>
                        <a:ext cx="1587" cy="1587"/>
                      </a:xfrm>
                      <a:prstGeom prst="rect">
                        <a:avLst/>
                      </a:prstGeom>
                    </p:spPr>
                  </p:pic>
                </p:oleObj>
              </mc:Fallback>
            </mc:AlternateContent>
          </a:graphicData>
        </a:graphic>
      </p:graphicFrame>
      <p:sp>
        <p:nvSpPr>
          <p:cNvPr id="6" name="Textplatzhalter 5"/>
          <p:cNvSpPr>
            <a:spLocks noGrp="1"/>
          </p:cNvSpPr>
          <p:nvPr>
            <p:ph type="body" sz="quarter" idx="10"/>
          </p:nvPr>
        </p:nvSpPr>
        <p:spPr>
          <a:xfrm>
            <a:off x="488950" y="1195282"/>
            <a:ext cx="1747838" cy="4474800"/>
          </a:xfrm>
          <a:ln w="38100"/>
        </p:spPr>
        <p:txBody>
          <a:bodyPr/>
          <a:lstStyle/>
          <a:p>
            <a:r>
              <a:rPr lang="en-US" dirty="0"/>
              <a:t>The financial result has been planned in accordance with the existing agreements. </a:t>
            </a:r>
          </a:p>
          <a:p>
            <a:r>
              <a:rPr lang="en-US" dirty="0"/>
              <a:t>The existence of realizable tax losses carried forward has been confirmed by the tax authority. </a:t>
            </a:r>
          </a:p>
          <a:p>
            <a:r>
              <a:rPr lang="en-US" dirty="0"/>
              <a:t>In total the premises of the earnings planning FC</a:t>
            </a:r>
            <a:r>
              <a:rPr lang="en-US" dirty="0">
                <a:solidFill>
                  <a:srgbClr val="00338D"/>
                </a:solidFill>
              </a:rPr>
              <a:t>[year]</a:t>
            </a:r>
            <a:r>
              <a:rPr lang="en-US" dirty="0"/>
              <a:t> to </a:t>
            </a:r>
            <a:r>
              <a:rPr lang="en-US" dirty="0">
                <a:solidFill>
                  <a:srgbClr val="00338D"/>
                </a:solidFill>
              </a:rPr>
              <a:t>[year] </a:t>
            </a:r>
            <a:r>
              <a:rPr lang="en-US" dirty="0"/>
              <a:t>are plausible but ambitious. The planning of material costs needs to be substantiated by respective measures. </a:t>
            </a:r>
          </a:p>
        </p:txBody>
      </p:sp>
      <p:sp>
        <p:nvSpPr>
          <p:cNvPr id="4" name="Titel 3"/>
          <p:cNvSpPr>
            <a:spLocks noGrp="1"/>
          </p:cNvSpPr>
          <p:nvPr>
            <p:ph type="title"/>
          </p:nvPr>
        </p:nvSpPr>
        <p:spPr>
          <a:xfrm>
            <a:off x="488950" y="451575"/>
            <a:ext cx="8997950" cy="723600"/>
          </a:xfrm>
        </p:spPr>
        <p:txBody>
          <a:bodyPr/>
          <a:lstStyle/>
          <a:p>
            <a:r>
              <a:rPr lang="en-US" dirty="0" smtClean="0"/>
              <a:t>Long presentation - example (4/8)</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3"/>
            </p:custDataLst>
            <p:extLst>
              <p:ext uri="{D42A27DB-BD31-4B8C-83A1-F6EECF244321}">
                <p14:modId xmlns:p14="http://schemas.microsoft.com/office/powerpoint/2010/main" val="2565550157"/>
              </p:ext>
            </p:extLst>
          </p:nvPr>
        </p:nvGraphicFramePr>
        <p:xfrm>
          <a:off x="557456" y="5271501"/>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graphicFrame>
        <p:nvGraphicFramePr>
          <p:cNvPr id="14" name="Group 3"/>
          <p:cNvGraphicFramePr>
            <a:graphicFrameLocks noGrp="1"/>
          </p:cNvGraphicFramePr>
          <p:nvPr>
            <p:custDataLst>
              <p:tags r:id="rId4"/>
            </p:custDataLst>
            <p:extLst>
              <p:ext uri="{D42A27DB-BD31-4B8C-83A1-F6EECF244321}">
                <p14:modId xmlns:p14="http://schemas.microsoft.com/office/powerpoint/2010/main" val="3918615244"/>
              </p:ext>
            </p:extLst>
          </p:nvPr>
        </p:nvGraphicFramePr>
        <p:xfrm>
          <a:off x="2432748" y="1523226"/>
          <a:ext cx="6971127" cy="4139829"/>
        </p:xfrm>
        <a:graphic>
          <a:graphicData uri="http://schemas.openxmlformats.org/drawingml/2006/table">
            <a:tbl>
              <a:tblPr/>
              <a:tblGrid>
                <a:gridCol w="1000800"/>
                <a:gridCol w="2869200"/>
                <a:gridCol w="2001600"/>
                <a:gridCol w="1099527"/>
              </a:tblGrid>
              <a:tr h="25156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P&amp;L</a:t>
                      </a: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r>
              <a:tr h="967761">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cap="none" normalizeH="0" baseline="0" noProof="0" dirty="0" smtClean="0">
                          <a:ln>
                            <a:noFill/>
                          </a:ln>
                          <a:solidFill>
                            <a:schemeClr val="accent3"/>
                          </a:solidFill>
                          <a:effectLst/>
                          <a:latin typeface="+mn-lt"/>
                          <a:cs typeface="Arial" pitchFamily="34" charset="0"/>
                        </a:rPr>
                        <a:t>Depreciation</a:t>
                      </a:r>
                      <a:endParaRPr kumimoji="0" lang="en-US" sz="800" b="1" i="0" u="none" strike="noStrike" cap="none" normalizeH="0" baseline="0" noProof="0" dirty="0">
                        <a:ln>
                          <a:noFill/>
                        </a:ln>
                        <a:solidFill>
                          <a:schemeClr val="accent3"/>
                        </a:solidFill>
                        <a:effectLst/>
                        <a:latin typeface="+mn-lt"/>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Lump-sum write-offs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of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Starting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depreciation on production capacities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years, on building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years, on furnishings and equipment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years has been assumed.</a:t>
                      </a:r>
                    </a:p>
                  </a:txBody>
                  <a:tcPr marL="54000" marR="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67761">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cap="none" normalizeH="0" baseline="0" noProof="0" dirty="0" smtClean="0">
                          <a:ln>
                            <a:noFill/>
                          </a:ln>
                          <a:solidFill>
                            <a:schemeClr val="accent3"/>
                          </a:solidFill>
                          <a:effectLst/>
                          <a:latin typeface="+mn-lt"/>
                          <a:cs typeface="Arial" pitchFamily="34" charset="0"/>
                        </a:rPr>
                        <a:t>Financial result</a:t>
                      </a:r>
                      <a:endParaRPr kumimoji="0" lang="en-US" sz="800" b="1" i="0" u="none" strike="noStrike" cap="none" normalizeH="0" baseline="0" noProof="0" dirty="0">
                        <a:ln>
                          <a:noFill/>
                        </a:ln>
                        <a:solidFill>
                          <a:schemeClr val="accent3"/>
                        </a:solidFill>
                        <a:effectLst/>
                        <a:latin typeface="+mn-lt"/>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Calculation of the interest expense: Planning of fixed interest or margin and base rate taking the planned draw downs and repayments into consideration. Constant EURIBOR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e.g.) and LIBOR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e.g.) rates have been assumed in the planning period. </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 increase of the interest expense has been planned on the basis of the cumulative interest rate (e.g. shareholder loans, mezzanines). Repayments have been planned in accordance with the existing credit agreements..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5552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cap="none" normalizeH="0" baseline="0" noProof="0" dirty="0" smtClean="0">
                          <a:ln>
                            <a:noFill/>
                          </a:ln>
                          <a:solidFill>
                            <a:schemeClr val="accent3"/>
                          </a:solidFill>
                          <a:effectLst/>
                          <a:latin typeface="+mn-lt"/>
                          <a:cs typeface="Arial" pitchFamily="34" charset="0"/>
                        </a:rPr>
                        <a:t>Extraordinary result</a:t>
                      </a:r>
                      <a:endParaRPr kumimoji="0" lang="en-US" sz="800" b="1" i="0" u="none" strike="noStrike" cap="none" normalizeH="0" baseline="0" noProof="0" dirty="0">
                        <a:ln>
                          <a:noFill/>
                        </a:ln>
                        <a:solidFill>
                          <a:schemeClr val="accent3"/>
                        </a:solidFill>
                        <a:effectLst/>
                        <a:latin typeface="+mn-lt"/>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 extraordinary items were considered in the planning period</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50" name="Gruppieren 49"/>
          <p:cNvGrpSpPr/>
          <p:nvPr/>
        </p:nvGrpSpPr>
        <p:grpSpPr>
          <a:xfrm>
            <a:off x="8401977" y="3120466"/>
            <a:ext cx="909707" cy="605488"/>
            <a:chOff x="8410769" y="1885447"/>
            <a:chExt cx="909707" cy="605488"/>
          </a:xfrm>
        </p:grpSpPr>
        <p:sp>
          <p:nvSpPr>
            <p:cNvPr id="51" name="Textfeld 50"/>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52" name="Textfeld 51"/>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53" name="Gruppieren 217"/>
            <p:cNvGrpSpPr/>
            <p:nvPr/>
          </p:nvGrpSpPr>
          <p:grpSpPr>
            <a:xfrm>
              <a:off x="8665734" y="2145104"/>
              <a:ext cx="347845" cy="96261"/>
              <a:chOff x="727312" y="3778488"/>
              <a:chExt cx="299204" cy="82800"/>
            </a:xfrm>
          </p:grpSpPr>
          <p:sp>
            <p:nvSpPr>
              <p:cNvPr id="54"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5"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6"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74" name="Text Box 8"/>
          <p:cNvSpPr txBox="1">
            <a:spLocks noChangeArrowheads="1"/>
          </p:cNvSpPr>
          <p:nvPr>
            <p:custDataLst>
              <p:tags r:id="rId5"/>
            </p:custDataLst>
          </p:nvPr>
        </p:nvSpPr>
        <p:spPr bwMode="gray">
          <a:xfrm>
            <a:off x="2376687" y="5687122"/>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sp>
        <p:nvSpPr>
          <p:cNvPr id="34" name="Rectangle 2"/>
          <p:cNvSpPr>
            <a:spLocks noChangeArrowheads="1"/>
          </p:cNvSpPr>
          <p:nvPr/>
        </p:nvSpPr>
        <p:spPr bwMode="auto">
          <a:xfrm>
            <a:off x="557456" y="4396026"/>
            <a:ext cx="1620000" cy="841024"/>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marL="216000" lvl="0" indent="-216000" defTabSz="762000" eaLnBrk="0" hangingPunct="0">
              <a:lnSpc>
                <a:spcPct val="90000"/>
              </a:lnSpc>
              <a:buFont typeface="+mj-lt"/>
              <a:buAutoNum type="arabicPeriod"/>
              <a:defRPr/>
            </a:pPr>
            <a:r>
              <a:rPr lang="en-US" sz="700" kern="0" dirty="0" smtClean="0">
                <a:solidFill>
                  <a:schemeClr val="bg1"/>
                </a:solidFill>
              </a:rPr>
              <a:t>All table items with </a:t>
            </a:r>
            <a:r>
              <a:rPr lang="en-US" sz="700" b="1" kern="0" dirty="0" smtClean="0">
                <a:solidFill>
                  <a:schemeClr val="bg1"/>
                </a:solidFill>
              </a:rPr>
              <a:t>detailed derivation of the planning assumptions.</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grpSp>
        <p:nvGrpSpPr>
          <p:cNvPr id="35" name="Gruppieren 34"/>
          <p:cNvGrpSpPr/>
          <p:nvPr/>
        </p:nvGrpSpPr>
        <p:grpSpPr>
          <a:xfrm>
            <a:off x="8401977" y="1956035"/>
            <a:ext cx="909707" cy="605488"/>
            <a:chOff x="8410769" y="1885447"/>
            <a:chExt cx="909707" cy="605488"/>
          </a:xfrm>
        </p:grpSpPr>
        <p:sp>
          <p:nvSpPr>
            <p:cNvPr id="43" name="Textfeld 42"/>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4" name="Textfeld 43"/>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5" name="Gruppieren 217"/>
            <p:cNvGrpSpPr/>
            <p:nvPr/>
          </p:nvGrpSpPr>
          <p:grpSpPr>
            <a:xfrm>
              <a:off x="8665734" y="2145104"/>
              <a:ext cx="347845" cy="96261"/>
              <a:chOff x="727312" y="3778488"/>
              <a:chExt cx="299204" cy="82800"/>
            </a:xfrm>
          </p:grpSpPr>
          <p:sp>
            <p:nvSpPr>
              <p:cNvPr id="46"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7"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8"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6" name="Gruppieren 35"/>
          <p:cNvGrpSpPr/>
          <p:nvPr/>
        </p:nvGrpSpPr>
        <p:grpSpPr>
          <a:xfrm>
            <a:off x="8401977" y="4583907"/>
            <a:ext cx="909707" cy="605488"/>
            <a:chOff x="8410769" y="1885447"/>
            <a:chExt cx="909707" cy="605488"/>
          </a:xfrm>
        </p:grpSpPr>
        <p:sp>
          <p:nvSpPr>
            <p:cNvPr id="37" name="Textfeld 36"/>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38" name="Textfeld 37"/>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39" name="Gruppieren 217"/>
            <p:cNvGrpSpPr/>
            <p:nvPr/>
          </p:nvGrpSpPr>
          <p:grpSpPr>
            <a:xfrm>
              <a:off x="8665734" y="2145104"/>
              <a:ext cx="347845" cy="96261"/>
              <a:chOff x="727312" y="3778488"/>
              <a:chExt cx="299204" cy="82800"/>
            </a:xfrm>
          </p:grpSpPr>
          <p:sp>
            <p:nvSpPr>
              <p:cNvPr id="40"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2"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62" name="Rechteck 61"/>
          <p:cNvSpPr/>
          <p:nvPr/>
        </p:nvSpPr>
        <p:spPr>
          <a:xfrm>
            <a:off x="5632993" y="1218728"/>
            <a:ext cx="3768585" cy="307163"/>
          </a:xfrm>
          <a:prstGeom prst="rect">
            <a:avLst/>
          </a:prstGeom>
          <a:solidFill>
            <a:srgbClr val="43B02A"/>
          </a:solid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 APPRAISAL</a:t>
            </a:r>
          </a:p>
        </p:txBody>
      </p:sp>
      <p:sp>
        <p:nvSpPr>
          <p:cNvPr id="63" name="Ellipse 62"/>
          <p:cNvSpPr/>
          <p:nvPr/>
        </p:nvSpPr>
        <p:spPr>
          <a:xfrm>
            <a:off x="6421348" y="1264309"/>
            <a:ext cx="216000" cy="216000"/>
          </a:xfrm>
          <a:prstGeom prst="ellipse">
            <a:avLst/>
          </a:prstGeom>
          <a:solidFill>
            <a:srgbClr val="43B02A"/>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a:solidFill>
                  <a:schemeClr val="bg1"/>
                </a:solidFill>
              </a:rPr>
              <a:t>4</a:t>
            </a:r>
          </a:p>
        </p:txBody>
      </p:sp>
      <p:sp>
        <p:nvSpPr>
          <p:cNvPr id="64" name="Rechteck 63"/>
          <p:cNvSpPr/>
          <p:nvPr/>
        </p:nvSpPr>
        <p:spPr>
          <a:xfrm>
            <a:off x="2409115" y="1217259"/>
            <a:ext cx="3895200" cy="307273"/>
          </a:xfrm>
          <a:prstGeom prst="rect">
            <a:avLst/>
          </a:prstGeom>
          <a:solidFill>
            <a:srgbClr val="009A44"/>
          </a:solid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65" name="Ellipse 64"/>
          <p:cNvSpPr/>
          <p:nvPr/>
        </p:nvSpPr>
        <p:spPr>
          <a:xfrm>
            <a:off x="2446338" y="1262895"/>
            <a:ext cx="216000" cy="216000"/>
          </a:xfrm>
          <a:prstGeom prst="ellipse">
            <a:avLst/>
          </a:prstGeom>
          <a:solidFill>
            <a:srgbClr val="009A44"/>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3</a:t>
            </a:r>
            <a:endParaRPr lang="en-US" sz="1000" b="1" dirty="0">
              <a:solidFill>
                <a:schemeClr val="bg1"/>
              </a:solidFill>
            </a:endParaRPr>
          </a:p>
        </p:txBody>
      </p:sp>
      <p:sp>
        <p:nvSpPr>
          <p:cNvPr id="67" name="Rechteck 66"/>
          <p:cNvSpPr/>
          <p:nvPr/>
        </p:nvSpPr>
        <p:spPr>
          <a:xfrm>
            <a:off x="2409115" y="1518271"/>
            <a:ext cx="3895200" cy="4115002"/>
          </a:xfrm>
          <a:prstGeom prst="rect">
            <a:avLst/>
          </a:prstGeom>
          <a:no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6" name="Rechteck 65"/>
          <p:cNvSpPr/>
          <p:nvPr/>
        </p:nvSpPr>
        <p:spPr>
          <a:xfrm>
            <a:off x="2376687" y="1193880"/>
            <a:ext cx="7027385" cy="4476202"/>
          </a:xfrm>
          <a:prstGeom prst="rect">
            <a:avLst/>
          </a:prstGeom>
          <a:no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49" name="Rechteck 48"/>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Tree>
    <p:extLst>
      <p:ext uri="{BB962C8B-B14F-4D97-AF65-F5344CB8AC3E}">
        <p14:creationId xmlns:p14="http://schemas.microsoft.com/office/powerpoint/2010/main" val="415973419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extLst>
              <p:ext uri="{D42A27DB-BD31-4B8C-83A1-F6EECF244321}">
                <p14:modId xmlns:p14="http://schemas.microsoft.com/office/powerpoint/2010/main" val="197777574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4375" name="think-cell Folie" r:id="rId8" imgW="270" imgH="270" progId="TCLayout.ActiveDocument.1">
                  <p:embed/>
                </p:oleObj>
              </mc:Choice>
              <mc:Fallback>
                <p:oleObj name="think-cell Folie" r:id="rId8" imgW="270" imgH="270" progId="TCLayout.ActiveDocument.1">
                  <p:embed/>
                  <p:pic>
                    <p:nvPicPr>
                      <p:cNvPr id="0" name=""/>
                      <p:cNvPicPr/>
                      <p:nvPr/>
                    </p:nvPicPr>
                    <p:blipFill>
                      <a:blip r:embed="rId9"/>
                      <a:stretch>
                        <a:fillRect/>
                      </a:stretch>
                    </p:blipFill>
                    <p:spPr>
                      <a:xfrm>
                        <a:off x="1588" y="1588"/>
                        <a:ext cx="1587" cy="1587"/>
                      </a:xfrm>
                      <a:prstGeom prst="rect">
                        <a:avLst/>
                      </a:prstGeom>
                    </p:spPr>
                  </p:pic>
                </p:oleObj>
              </mc:Fallback>
            </mc:AlternateContent>
          </a:graphicData>
        </a:graphic>
      </p:graphicFrame>
      <p:sp>
        <p:nvSpPr>
          <p:cNvPr id="6" name="Textplatzhalter 5"/>
          <p:cNvSpPr>
            <a:spLocks noGrp="1"/>
          </p:cNvSpPr>
          <p:nvPr>
            <p:ph type="body" sz="quarter" idx="10"/>
          </p:nvPr>
        </p:nvSpPr>
        <p:spPr>
          <a:xfrm>
            <a:off x="488950" y="1195282"/>
            <a:ext cx="1747838" cy="4474800"/>
          </a:xfrm>
          <a:ln w="38100"/>
        </p:spPr>
        <p:txBody>
          <a:bodyPr/>
          <a:lstStyle/>
          <a:p>
            <a:r>
              <a:rPr lang="en-US" dirty="0"/>
              <a:t>The financial result has been planned in accordance with the existing agreements. </a:t>
            </a:r>
          </a:p>
          <a:p>
            <a:r>
              <a:rPr lang="en-US" dirty="0"/>
              <a:t>The existence of realizable tax losses carried forward has been confirmed by the tax authority. </a:t>
            </a:r>
          </a:p>
          <a:p>
            <a:r>
              <a:rPr lang="en-US" dirty="0"/>
              <a:t>In total the premises of the earnings planning FC</a:t>
            </a:r>
            <a:r>
              <a:rPr lang="en-US" dirty="0">
                <a:solidFill>
                  <a:srgbClr val="00338D"/>
                </a:solidFill>
              </a:rPr>
              <a:t> [year]</a:t>
            </a:r>
            <a:r>
              <a:rPr lang="en-US" dirty="0"/>
              <a:t> to </a:t>
            </a:r>
            <a:r>
              <a:rPr lang="en-US" dirty="0">
                <a:solidFill>
                  <a:srgbClr val="00338D"/>
                </a:solidFill>
              </a:rPr>
              <a:t>[year] </a:t>
            </a:r>
            <a:r>
              <a:rPr lang="en-US" dirty="0"/>
              <a:t>are plausible but ambitious. The planning of material costs needs to be substantiated by respective measures. </a:t>
            </a:r>
          </a:p>
        </p:txBody>
      </p:sp>
      <p:sp>
        <p:nvSpPr>
          <p:cNvPr id="4" name="Titel 3"/>
          <p:cNvSpPr>
            <a:spLocks noGrp="1"/>
          </p:cNvSpPr>
          <p:nvPr>
            <p:ph type="title"/>
          </p:nvPr>
        </p:nvSpPr>
        <p:spPr>
          <a:xfrm>
            <a:off x="488950" y="451575"/>
            <a:ext cx="8997950" cy="723600"/>
          </a:xfrm>
        </p:spPr>
        <p:txBody>
          <a:bodyPr/>
          <a:lstStyle/>
          <a:p>
            <a:r>
              <a:rPr lang="en-US" dirty="0" smtClean="0"/>
              <a:t>Long presentation - example (5/8)</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3"/>
            </p:custDataLst>
            <p:extLst>
              <p:ext uri="{D42A27DB-BD31-4B8C-83A1-F6EECF244321}">
                <p14:modId xmlns:p14="http://schemas.microsoft.com/office/powerpoint/2010/main" val="4077089379"/>
              </p:ext>
            </p:extLst>
          </p:nvPr>
        </p:nvGraphicFramePr>
        <p:xfrm>
          <a:off x="557456" y="5271501"/>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graphicFrame>
        <p:nvGraphicFramePr>
          <p:cNvPr id="14" name="Group 3"/>
          <p:cNvGraphicFramePr>
            <a:graphicFrameLocks noGrp="1"/>
          </p:cNvGraphicFramePr>
          <p:nvPr>
            <p:custDataLst>
              <p:tags r:id="rId4"/>
            </p:custDataLst>
            <p:extLst>
              <p:ext uri="{D42A27DB-BD31-4B8C-83A1-F6EECF244321}">
                <p14:modId xmlns:p14="http://schemas.microsoft.com/office/powerpoint/2010/main" val="51678160"/>
              </p:ext>
            </p:extLst>
          </p:nvPr>
        </p:nvGraphicFramePr>
        <p:xfrm>
          <a:off x="2432748" y="1523226"/>
          <a:ext cx="6971127" cy="4139568"/>
        </p:xfrm>
        <a:graphic>
          <a:graphicData uri="http://schemas.openxmlformats.org/drawingml/2006/table">
            <a:tbl>
              <a:tblPr/>
              <a:tblGrid>
                <a:gridCol w="1000800"/>
                <a:gridCol w="2869200"/>
                <a:gridCol w="2001600"/>
                <a:gridCol w="1099527"/>
              </a:tblGrid>
              <a:tr h="25156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P&amp;L</a:t>
                      </a: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r>
              <a:tr h="3888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cap="none" normalizeH="0" baseline="0" noProof="0" dirty="0" smtClean="0">
                          <a:ln>
                            <a:noFill/>
                          </a:ln>
                          <a:solidFill>
                            <a:schemeClr val="accent3"/>
                          </a:solidFill>
                          <a:effectLst/>
                          <a:latin typeface="+mn-lt"/>
                          <a:cs typeface="Arial" pitchFamily="34" charset="0"/>
                        </a:rPr>
                        <a:t>Taxes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Income tax rate for Germany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has been applied.</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Losses carried forward have been assumed to be realizable. As of end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they amount to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p>
                      <a:pPr marL="0" marR="0" lvl="2" indent="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None/>
                        <a:tabLst/>
                        <a:defRPr/>
                      </a:pPr>
                      <a:endPar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50" name="Gruppieren 49"/>
          <p:cNvGrpSpPr/>
          <p:nvPr/>
        </p:nvGrpSpPr>
        <p:grpSpPr>
          <a:xfrm>
            <a:off x="8401977" y="3419476"/>
            <a:ext cx="909707" cy="605488"/>
            <a:chOff x="8410769" y="1885447"/>
            <a:chExt cx="909707" cy="605488"/>
          </a:xfrm>
        </p:grpSpPr>
        <p:sp>
          <p:nvSpPr>
            <p:cNvPr id="51" name="Textfeld 50"/>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52" name="Textfeld 51"/>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53" name="Gruppieren 217"/>
            <p:cNvGrpSpPr/>
            <p:nvPr/>
          </p:nvGrpSpPr>
          <p:grpSpPr>
            <a:xfrm>
              <a:off x="8665734" y="2145104"/>
              <a:ext cx="347845" cy="96261"/>
              <a:chOff x="727312" y="3778488"/>
              <a:chExt cx="299204" cy="82800"/>
            </a:xfrm>
          </p:grpSpPr>
          <p:sp>
            <p:nvSpPr>
              <p:cNvPr id="54"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5"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6"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74" name="Text Box 8"/>
          <p:cNvSpPr txBox="1">
            <a:spLocks noChangeArrowheads="1"/>
          </p:cNvSpPr>
          <p:nvPr>
            <p:custDataLst>
              <p:tags r:id="rId5"/>
            </p:custDataLst>
          </p:nvPr>
        </p:nvSpPr>
        <p:spPr bwMode="gray">
          <a:xfrm>
            <a:off x="2376687" y="5687122"/>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sp>
        <p:nvSpPr>
          <p:cNvPr id="34" name="Rectangle 2"/>
          <p:cNvSpPr>
            <a:spLocks noChangeArrowheads="1"/>
          </p:cNvSpPr>
          <p:nvPr/>
        </p:nvSpPr>
        <p:spPr bwMode="auto">
          <a:xfrm>
            <a:off x="557456" y="4396026"/>
            <a:ext cx="1620000" cy="841024"/>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marL="216000" lvl="0" indent="-216000" defTabSz="762000" eaLnBrk="0" hangingPunct="0">
              <a:lnSpc>
                <a:spcPct val="90000"/>
              </a:lnSpc>
              <a:buFont typeface="+mj-lt"/>
              <a:buAutoNum type="arabicPeriod"/>
              <a:defRPr/>
            </a:pPr>
            <a:r>
              <a:rPr lang="en-US" sz="700" kern="0" dirty="0" smtClean="0">
                <a:solidFill>
                  <a:schemeClr val="bg1"/>
                </a:solidFill>
              </a:rPr>
              <a:t>All table items with </a:t>
            </a:r>
            <a:r>
              <a:rPr lang="en-US" sz="700" b="1" kern="0" dirty="0" smtClean="0">
                <a:solidFill>
                  <a:schemeClr val="bg1"/>
                </a:solidFill>
              </a:rPr>
              <a:t>detailed derivation of the planning assumptions.</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sp>
        <p:nvSpPr>
          <p:cNvPr id="62" name="Rechteck 61"/>
          <p:cNvSpPr/>
          <p:nvPr/>
        </p:nvSpPr>
        <p:spPr>
          <a:xfrm>
            <a:off x="5632993" y="1218728"/>
            <a:ext cx="3768585" cy="307163"/>
          </a:xfrm>
          <a:prstGeom prst="rect">
            <a:avLst/>
          </a:prstGeom>
          <a:solidFill>
            <a:srgbClr val="43B02A"/>
          </a:solid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 APPRAISAL</a:t>
            </a:r>
          </a:p>
        </p:txBody>
      </p:sp>
      <p:sp>
        <p:nvSpPr>
          <p:cNvPr id="63" name="Ellipse 62"/>
          <p:cNvSpPr/>
          <p:nvPr/>
        </p:nvSpPr>
        <p:spPr>
          <a:xfrm>
            <a:off x="6421348" y="1264309"/>
            <a:ext cx="216000" cy="216000"/>
          </a:xfrm>
          <a:prstGeom prst="ellipse">
            <a:avLst/>
          </a:prstGeom>
          <a:solidFill>
            <a:srgbClr val="43B02A"/>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a:solidFill>
                  <a:schemeClr val="bg1"/>
                </a:solidFill>
              </a:rPr>
              <a:t>4</a:t>
            </a:r>
          </a:p>
        </p:txBody>
      </p:sp>
      <p:sp>
        <p:nvSpPr>
          <p:cNvPr id="64" name="Rechteck 63"/>
          <p:cNvSpPr/>
          <p:nvPr/>
        </p:nvSpPr>
        <p:spPr>
          <a:xfrm>
            <a:off x="2409115" y="1217259"/>
            <a:ext cx="3895200" cy="307273"/>
          </a:xfrm>
          <a:prstGeom prst="rect">
            <a:avLst/>
          </a:prstGeom>
          <a:solidFill>
            <a:srgbClr val="009A44"/>
          </a:solid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65" name="Ellipse 64"/>
          <p:cNvSpPr/>
          <p:nvPr/>
        </p:nvSpPr>
        <p:spPr>
          <a:xfrm>
            <a:off x="2446338" y="1262895"/>
            <a:ext cx="216000" cy="216000"/>
          </a:xfrm>
          <a:prstGeom prst="ellipse">
            <a:avLst/>
          </a:prstGeom>
          <a:solidFill>
            <a:srgbClr val="009A44"/>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3</a:t>
            </a:r>
            <a:endParaRPr lang="en-US" sz="1000" b="1" dirty="0">
              <a:solidFill>
                <a:schemeClr val="bg1"/>
              </a:solidFill>
            </a:endParaRPr>
          </a:p>
        </p:txBody>
      </p:sp>
      <p:sp>
        <p:nvSpPr>
          <p:cNvPr id="67" name="Rechteck 66"/>
          <p:cNvSpPr/>
          <p:nvPr/>
        </p:nvSpPr>
        <p:spPr>
          <a:xfrm>
            <a:off x="2409115" y="1518271"/>
            <a:ext cx="3895200" cy="4115002"/>
          </a:xfrm>
          <a:prstGeom prst="rect">
            <a:avLst/>
          </a:prstGeom>
          <a:no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6" name="Rechteck 65"/>
          <p:cNvSpPr/>
          <p:nvPr/>
        </p:nvSpPr>
        <p:spPr>
          <a:xfrm>
            <a:off x="2376687" y="1193880"/>
            <a:ext cx="7027385" cy="4476202"/>
          </a:xfrm>
          <a:prstGeom prst="rect">
            <a:avLst/>
          </a:prstGeom>
          <a:no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24" name="Rechteck 23"/>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Tree>
    <p:extLst>
      <p:ext uri="{BB962C8B-B14F-4D97-AF65-F5344CB8AC3E}">
        <p14:creationId xmlns:p14="http://schemas.microsoft.com/office/powerpoint/2010/main" val="312065697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extLst>
              <p:ext uri="{D42A27DB-BD31-4B8C-83A1-F6EECF244321}">
                <p14:modId xmlns:p14="http://schemas.microsoft.com/office/powerpoint/2010/main" val="283914281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5399" name="think-cell Folie" r:id="rId8" imgW="270" imgH="270" progId="TCLayout.ActiveDocument.1">
                  <p:embed/>
                </p:oleObj>
              </mc:Choice>
              <mc:Fallback>
                <p:oleObj name="think-cell Folie" r:id="rId8" imgW="270" imgH="270" progId="TCLayout.ActiveDocument.1">
                  <p:embed/>
                  <p:pic>
                    <p:nvPicPr>
                      <p:cNvPr id="0" name=""/>
                      <p:cNvPicPr/>
                      <p:nvPr/>
                    </p:nvPicPr>
                    <p:blipFill>
                      <a:blip r:embed="rId9"/>
                      <a:stretch>
                        <a:fillRect/>
                      </a:stretch>
                    </p:blipFill>
                    <p:spPr>
                      <a:xfrm>
                        <a:off x="1588" y="1588"/>
                        <a:ext cx="1587" cy="1587"/>
                      </a:xfrm>
                      <a:prstGeom prst="rect">
                        <a:avLst/>
                      </a:prstGeom>
                    </p:spPr>
                  </p:pic>
                </p:oleObj>
              </mc:Fallback>
            </mc:AlternateContent>
          </a:graphicData>
        </a:graphic>
      </p:graphicFrame>
      <p:sp>
        <p:nvSpPr>
          <p:cNvPr id="6" name="Textplatzhalter 5"/>
          <p:cNvSpPr>
            <a:spLocks noGrp="1"/>
          </p:cNvSpPr>
          <p:nvPr>
            <p:ph type="body" sz="quarter" idx="10"/>
          </p:nvPr>
        </p:nvSpPr>
        <p:spPr>
          <a:xfrm>
            <a:off x="488950" y="1195282"/>
            <a:ext cx="1747838" cy="4474800"/>
          </a:xfrm>
          <a:ln w="38100"/>
        </p:spPr>
        <p:txBody>
          <a:bodyPr/>
          <a:lstStyle/>
          <a:p>
            <a:r>
              <a:rPr lang="en-US" dirty="0"/>
              <a:t>The investment plan and the development of the asset base is plausible.</a:t>
            </a:r>
          </a:p>
          <a:p>
            <a:r>
              <a:rPr lang="en-US" dirty="0"/>
              <a:t>Working capital assumptions are reproducible for DPO and DIH. The planned reduction of DSO is ambitious as compared to direct peers as well as to the historical development of the company. Measures defined cover </a:t>
            </a:r>
            <a:r>
              <a:rPr lang="en-US" dirty="0">
                <a:solidFill>
                  <a:srgbClr val="00338D"/>
                </a:solidFill>
              </a:rPr>
              <a:t>[…]</a:t>
            </a:r>
            <a:r>
              <a:rPr lang="en-US" dirty="0"/>
              <a:t>% of the planned financial effects. </a:t>
            </a:r>
          </a:p>
        </p:txBody>
      </p:sp>
      <p:sp>
        <p:nvSpPr>
          <p:cNvPr id="4" name="Titel 3"/>
          <p:cNvSpPr>
            <a:spLocks noGrp="1"/>
          </p:cNvSpPr>
          <p:nvPr>
            <p:ph type="title"/>
          </p:nvPr>
        </p:nvSpPr>
        <p:spPr>
          <a:xfrm>
            <a:off x="488950" y="451575"/>
            <a:ext cx="8997950" cy="723600"/>
          </a:xfrm>
        </p:spPr>
        <p:txBody>
          <a:bodyPr/>
          <a:lstStyle/>
          <a:p>
            <a:r>
              <a:rPr lang="en-US" dirty="0" smtClean="0"/>
              <a:t>Long presentation - example (6/8)</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3"/>
            </p:custDataLst>
            <p:extLst>
              <p:ext uri="{D42A27DB-BD31-4B8C-83A1-F6EECF244321}">
                <p14:modId xmlns:p14="http://schemas.microsoft.com/office/powerpoint/2010/main" val="3408448962"/>
              </p:ext>
            </p:extLst>
          </p:nvPr>
        </p:nvGraphicFramePr>
        <p:xfrm>
          <a:off x="557456" y="5271501"/>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graphicFrame>
        <p:nvGraphicFramePr>
          <p:cNvPr id="14" name="Group 3"/>
          <p:cNvGraphicFramePr>
            <a:graphicFrameLocks noGrp="1"/>
          </p:cNvGraphicFramePr>
          <p:nvPr>
            <p:custDataLst>
              <p:tags r:id="rId4"/>
            </p:custDataLst>
            <p:extLst>
              <p:ext uri="{D42A27DB-BD31-4B8C-83A1-F6EECF244321}">
                <p14:modId xmlns:p14="http://schemas.microsoft.com/office/powerpoint/2010/main" val="242972127"/>
              </p:ext>
            </p:extLst>
          </p:nvPr>
        </p:nvGraphicFramePr>
        <p:xfrm>
          <a:off x="2432748" y="1523226"/>
          <a:ext cx="6971127" cy="4139808"/>
        </p:xfrm>
        <a:graphic>
          <a:graphicData uri="http://schemas.openxmlformats.org/drawingml/2006/table">
            <a:tbl>
              <a:tblPr/>
              <a:tblGrid>
                <a:gridCol w="1000800"/>
                <a:gridCol w="2869200"/>
                <a:gridCol w="2001600"/>
                <a:gridCol w="1099527"/>
              </a:tblGrid>
              <a:tr h="25156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Balance sheet</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r>
              <a:tr h="1935522">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Fixed assets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fixed assets have been developed in accordance with the depreciation simulation and the planned investment volumes. The investments were planned on a site-related basis. A distinction is made between maintenance and expansion investments.</a:t>
                      </a:r>
                    </a:p>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 investment volume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has been planned for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p>
                    <a:p>
                      <a:pPr marL="360000" marR="0" lvl="3" indent="-144000" algn="l" defTabSz="914400" rtl="0" eaLnBrk="1" fontAlgn="auto" latinLnBrk="0" hangingPunct="1">
                        <a:lnSpc>
                          <a:spcPct val="100000"/>
                        </a:lnSpc>
                        <a:spcBef>
                          <a:spcPts val="200"/>
                        </a:spcBef>
                        <a:spcAft>
                          <a:spcPts val="0"/>
                        </a:spcAft>
                        <a:buClr>
                          <a:schemeClr val="tx2"/>
                        </a:buClr>
                        <a:buSzTx/>
                        <a:buFont typeface="Arial" panose="020B0604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Spare parts depot for the production plant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in October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(maintenance),</a:t>
                      </a:r>
                    </a:p>
                    <a:p>
                      <a:pPr marL="360000" marR="0" lvl="3" indent="-144000" algn="l" defTabSz="914400" rtl="0" eaLnBrk="1" fontAlgn="auto" latinLnBrk="0" hangingPunct="1">
                        <a:lnSpc>
                          <a:spcPct val="100000"/>
                        </a:lnSpc>
                        <a:spcBef>
                          <a:spcPts val="200"/>
                        </a:spcBef>
                        <a:spcAft>
                          <a:spcPts val="0"/>
                        </a:spcAft>
                        <a:buClr>
                          <a:schemeClr val="tx2"/>
                        </a:buClr>
                        <a:buSzTx/>
                        <a:buFont typeface="Arial" panose="020B0604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Fillers (adjustment costs for rental equipment)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in November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(expansion),</a:t>
                      </a:r>
                    </a:p>
                    <a:p>
                      <a:pPr marL="360000" marR="0" lvl="3" indent="-144000" algn="l" defTabSz="914400" rtl="0" eaLnBrk="1" fontAlgn="auto" latinLnBrk="0" hangingPunct="1">
                        <a:lnSpc>
                          <a:spcPct val="100000"/>
                        </a:lnSpc>
                        <a:spcBef>
                          <a:spcPts val="200"/>
                        </a:spcBef>
                        <a:spcAft>
                          <a:spcPts val="0"/>
                        </a:spcAft>
                        <a:buClr>
                          <a:schemeClr val="tx2"/>
                        </a:buClr>
                        <a:buSzTx/>
                        <a:buFont typeface="Arial" panose="020B0604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Aroma recovery machine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 in December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(expansion),</a:t>
                      </a:r>
                    </a:p>
                    <a:p>
                      <a:pPr marL="360000" marR="0" lvl="3" indent="-144000" algn="l" defTabSz="914400" rtl="0" eaLnBrk="1" fontAlgn="auto" latinLnBrk="0" hangingPunct="1">
                        <a:lnSpc>
                          <a:spcPct val="100000"/>
                        </a:lnSpc>
                        <a:spcBef>
                          <a:spcPts val="200"/>
                        </a:spcBef>
                        <a:spcAft>
                          <a:spcPts val="0"/>
                        </a:spcAft>
                        <a:buClr>
                          <a:schemeClr val="tx2"/>
                        </a:buClr>
                        <a:buSzTx/>
                        <a:buFont typeface="Arial" panose="020B0604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Waste water treatment equipment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m in February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(expansion).</a:t>
                      </a:r>
                    </a:p>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 investments have been planned for the following years. </a:t>
                      </a:r>
                      <a:endParaRPr kumimoji="0" lang="en-US" sz="800" b="0" i="0" u="none" strike="noStrike" kern="1200" cap="none" spc="0" normalizeH="0" baseline="0" noProof="0" dirty="0">
                        <a:ln>
                          <a:noFill/>
                        </a:ln>
                        <a:solidFill>
                          <a:srgbClr val="00338D"/>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5552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Working capital</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working capital was planned based on: DIH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days in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DSO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days in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DPO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days in FC</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t>
                      </a:r>
                    </a:p>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reduction of the DPO corresponds to the current payment agreements with the main suppliers.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50" name="Gruppieren 49"/>
          <p:cNvGrpSpPr/>
          <p:nvPr/>
        </p:nvGrpSpPr>
        <p:grpSpPr>
          <a:xfrm>
            <a:off x="8401977" y="2638425"/>
            <a:ext cx="909707" cy="605488"/>
            <a:chOff x="8410769" y="1885447"/>
            <a:chExt cx="909707" cy="605488"/>
          </a:xfrm>
        </p:grpSpPr>
        <p:sp>
          <p:nvSpPr>
            <p:cNvPr id="51" name="Textfeld 50"/>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52" name="Textfeld 51"/>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53" name="Gruppieren 217"/>
            <p:cNvGrpSpPr/>
            <p:nvPr/>
          </p:nvGrpSpPr>
          <p:grpSpPr>
            <a:xfrm>
              <a:off x="8665734" y="2145104"/>
              <a:ext cx="347845" cy="96261"/>
              <a:chOff x="727312" y="3778488"/>
              <a:chExt cx="299204" cy="82800"/>
            </a:xfrm>
          </p:grpSpPr>
          <p:sp>
            <p:nvSpPr>
              <p:cNvPr id="54"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5"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6"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74" name="Text Box 8"/>
          <p:cNvSpPr txBox="1">
            <a:spLocks noChangeArrowheads="1"/>
          </p:cNvSpPr>
          <p:nvPr>
            <p:custDataLst>
              <p:tags r:id="rId5"/>
            </p:custDataLst>
          </p:nvPr>
        </p:nvSpPr>
        <p:spPr bwMode="gray">
          <a:xfrm>
            <a:off x="2376687" y="5687122"/>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sp>
        <p:nvSpPr>
          <p:cNvPr id="34" name="Rectangle 2"/>
          <p:cNvSpPr>
            <a:spLocks noChangeArrowheads="1"/>
          </p:cNvSpPr>
          <p:nvPr/>
        </p:nvSpPr>
        <p:spPr bwMode="auto">
          <a:xfrm>
            <a:off x="557456" y="4396026"/>
            <a:ext cx="1620000" cy="841024"/>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marL="216000" lvl="0" indent="-216000" defTabSz="762000" eaLnBrk="0" hangingPunct="0">
              <a:lnSpc>
                <a:spcPct val="90000"/>
              </a:lnSpc>
              <a:buFont typeface="+mj-lt"/>
              <a:buAutoNum type="arabicPeriod"/>
              <a:defRPr/>
            </a:pPr>
            <a:r>
              <a:rPr lang="en-US" sz="700" kern="0" dirty="0" smtClean="0">
                <a:solidFill>
                  <a:schemeClr val="bg1"/>
                </a:solidFill>
              </a:rPr>
              <a:t>All table items with </a:t>
            </a:r>
            <a:r>
              <a:rPr lang="en-US" sz="700" b="1" kern="0" dirty="0" smtClean="0">
                <a:solidFill>
                  <a:schemeClr val="bg1"/>
                </a:solidFill>
              </a:rPr>
              <a:t>detailed derivation of the planning assumptions.</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grpSp>
        <p:nvGrpSpPr>
          <p:cNvPr id="36" name="Gruppieren 35"/>
          <p:cNvGrpSpPr/>
          <p:nvPr/>
        </p:nvGrpSpPr>
        <p:grpSpPr>
          <a:xfrm>
            <a:off x="8401977" y="4585146"/>
            <a:ext cx="909707" cy="605488"/>
            <a:chOff x="8410769" y="1885447"/>
            <a:chExt cx="909707" cy="605488"/>
          </a:xfrm>
        </p:grpSpPr>
        <p:sp>
          <p:nvSpPr>
            <p:cNvPr id="37" name="Textfeld 36"/>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38" name="Textfeld 37"/>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39" name="Gruppieren 217"/>
            <p:cNvGrpSpPr/>
            <p:nvPr/>
          </p:nvGrpSpPr>
          <p:grpSpPr>
            <a:xfrm>
              <a:off x="8665734" y="2145104"/>
              <a:ext cx="347845" cy="96261"/>
              <a:chOff x="727312" y="3778488"/>
              <a:chExt cx="299204" cy="82800"/>
            </a:xfrm>
          </p:grpSpPr>
          <p:sp>
            <p:nvSpPr>
              <p:cNvPr id="40"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2"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62" name="Rechteck 61"/>
          <p:cNvSpPr/>
          <p:nvPr/>
        </p:nvSpPr>
        <p:spPr>
          <a:xfrm>
            <a:off x="5632993" y="1218728"/>
            <a:ext cx="3768585" cy="307163"/>
          </a:xfrm>
          <a:prstGeom prst="rect">
            <a:avLst/>
          </a:prstGeom>
          <a:solidFill>
            <a:srgbClr val="43B02A"/>
          </a:solid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 APPRAISAL</a:t>
            </a:r>
          </a:p>
        </p:txBody>
      </p:sp>
      <p:sp>
        <p:nvSpPr>
          <p:cNvPr id="63" name="Ellipse 62"/>
          <p:cNvSpPr/>
          <p:nvPr/>
        </p:nvSpPr>
        <p:spPr>
          <a:xfrm>
            <a:off x="6421348" y="1264309"/>
            <a:ext cx="216000" cy="216000"/>
          </a:xfrm>
          <a:prstGeom prst="ellipse">
            <a:avLst/>
          </a:prstGeom>
          <a:solidFill>
            <a:srgbClr val="43B02A"/>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a:solidFill>
                  <a:schemeClr val="bg1"/>
                </a:solidFill>
              </a:rPr>
              <a:t>4</a:t>
            </a:r>
          </a:p>
        </p:txBody>
      </p:sp>
      <p:sp>
        <p:nvSpPr>
          <p:cNvPr id="64" name="Rechteck 63"/>
          <p:cNvSpPr/>
          <p:nvPr/>
        </p:nvSpPr>
        <p:spPr>
          <a:xfrm>
            <a:off x="2409115" y="1217259"/>
            <a:ext cx="3895200" cy="307273"/>
          </a:xfrm>
          <a:prstGeom prst="rect">
            <a:avLst/>
          </a:prstGeom>
          <a:solidFill>
            <a:srgbClr val="009A44"/>
          </a:solid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65" name="Ellipse 64"/>
          <p:cNvSpPr/>
          <p:nvPr/>
        </p:nvSpPr>
        <p:spPr>
          <a:xfrm>
            <a:off x="2446338" y="1262895"/>
            <a:ext cx="216000" cy="216000"/>
          </a:xfrm>
          <a:prstGeom prst="ellipse">
            <a:avLst/>
          </a:prstGeom>
          <a:solidFill>
            <a:srgbClr val="009A44"/>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3</a:t>
            </a:r>
            <a:endParaRPr lang="en-US" sz="1000" b="1" dirty="0">
              <a:solidFill>
                <a:schemeClr val="bg1"/>
              </a:solidFill>
            </a:endParaRPr>
          </a:p>
        </p:txBody>
      </p:sp>
      <p:sp>
        <p:nvSpPr>
          <p:cNvPr id="67" name="Rechteck 66"/>
          <p:cNvSpPr/>
          <p:nvPr/>
        </p:nvSpPr>
        <p:spPr>
          <a:xfrm>
            <a:off x="2409115" y="1518271"/>
            <a:ext cx="3895200" cy="4115002"/>
          </a:xfrm>
          <a:prstGeom prst="rect">
            <a:avLst/>
          </a:prstGeom>
          <a:no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6" name="Rechteck 65"/>
          <p:cNvSpPr/>
          <p:nvPr/>
        </p:nvSpPr>
        <p:spPr>
          <a:xfrm>
            <a:off x="2376687" y="1193880"/>
            <a:ext cx="7027385" cy="4476202"/>
          </a:xfrm>
          <a:prstGeom prst="rect">
            <a:avLst/>
          </a:prstGeom>
          <a:no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31" name="Rechteck 30"/>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Tree>
    <p:extLst>
      <p:ext uri="{BB962C8B-B14F-4D97-AF65-F5344CB8AC3E}">
        <p14:creationId xmlns:p14="http://schemas.microsoft.com/office/powerpoint/2010/main" val="18398198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extLst>
              <p:ext uri="{D42A27DB-BD31-4B8C-83A1-F6EECF244321}">
                <p14:modId xmlns:p14="http://schemas.microsoft.com/office/powerpoint/2010/main" val="67014688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423" name="think-cell Folie" r:id="rId8" imgW="270" imgH="270" progId="TCLayout.ActiveDocument.1">
                  <p:embed/>
                </p:oleObj>
              </mc:Choice>
              <mc:Fallback>
                <p:oleObj name="think-cell Folie" r:id="rId8" imgW="270" imgH="270" progId="TCLayout.ActiveDocument.1">
                  <p:embed/>
                  <p:pic>
                    <p:nvPicPr>
                      <p:cNvPr id="0" name=""/>
                      <p:cNvPicPr/>
                      <p:nvPr/>
                    </p:nvPicPr>
                    <p:blipFill>
                      <a:blip r:embed="rId9"/>
                      <a:stretch>
                        <a:fillRect/>
                      </a:stretch>
                    </p:blipFill>
                    <p:spPr>
                      <a:xfrm>
                        <a:off x="1588" y="1588"/>
                        <a:ext cx="1587" cy="1587"/>
                      </a:xfrm>
                      <a:prstGeom prst="rect">
                        <a:avLst/>
                      </a:prstGeom>
                    </p:spPr>
                  </p:pic>
                </p:oleObj>
              </mc:Fallback>
            </mc:AlternateContent>
          </a:graphicData>
        </a:graphic>
      </p:graphicFrame>
      <p:sp>
        <p:nvSpPr>
          <p:cNvPr id="6" name="Textplatzhalter 5"/>
          <p:cNvSpPr>
            <a:spLocks noGrp="1"/>
          </p:cNvSpPr>
          <p:nvPr>
            <p:ph type="body" sz="quarter" idx="10"/>
          </p:nvPr>
        </p:nvSpPr>
        <p:spPr>
          <a:xfrm>
            <a:off x="488950" y="1195282"/>
            <a:ext cx="1747838" cy="4474800"/>
          </a:xfrm>
          <a:ln w="38100"/>
        </p:spPr>
        <p:txBody>
          <a:bodyPr/>
          <a:lstStyle/>
          <a:p>
            <a:r>
              <a:rPr lang="en-US" dirty="0" smtClean="0"/>
              <a:t>High provisions are due to the planned restructuring measures in the USA and Italy. The estimation of the restructuring cost as well as the assumed timeframe are plausible. </a:t>
            </a:r>
            <a:endParaRPr lang="en-US" dirty="0"/>
          </a:p>
        </p:txBody>
      </p:sp>
      <p:sp>
        <p:nvSpPr>
          <p:cNvPr id="4" name="Titel 3"/>
          <p:cNvSpPr>
            <a:spLocks noGrp="1"/>
          </p:cNvSpPr>
          <p:nvPr>
            <p:ph type="title"/>
          </p:nvPr>
        </p:nvSpPr>
        <p:spPr>
          <a:xfrm>
            <a:off x="488950" y="451575"/>
            <a:ext cx="8997950" cy="723600"/>
          </a:xfrm>
        </p:spPr>
        <p:txBody>
          <a:bodyPr/>
          <a:lstStyle/>
          <a:p>
            <a:r>
              <a:rPr lang="en-US" dirty="0" smtClean="0"/>
              <a:t>Long presentation - example (7/8)</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3"/>
            </p:custDataLst>
            <p:extLst>
              <p:ext uri="{D42A27DB-BD31-4B8C-83A1-F6EECF244321}">
                <p14:modId xmlns:p14="http://schemas.microsoft.com/office/powerpoint/2010/main" val="3124328590"/>
              </p:ext>
            </p:extLst>
          </p:nvPr>
        </p:nvGraphicFramePr>
        <p:xfrm>
          <a:off x="557456" y="5271501"/>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graphicFrame>
        <p:nvGraphicFramePr>
          <p:cNvPr id="14" name="Group 3"/>
          <p:cNvGraphicFramePr>
            <a:graphicFrameLocks noGrp="1"/>
          </p:cNvGraphicFramePr>
          <p:nvPr>
            <p:custDataLst>
              <p:tags r:id="rId4"/>
            </p:custDataLst>
            <p:extLst>
              <p:ext uri="{D42A27DB-BD31-4B8C-83A1-F6EECF244321}">
                <p14:modId xmlns:p14="http://schemas.microsoft.com/office/powerpoint/2010/main" val="3063520174"/>
              </p:ext>
            </p:extLst>
          </p:nvPr>
        </p:nvGraphicFramePr>
        <p:xfrm>
          <a:off x="2432748" y="1523226"/>
          <a:ext cx="6971127" cy="4138730"/>
        </p:xfrm>
        <a:graphic>
          <a:graphicData uri="http://schemas.openxmlformats.org/drawingml/2006/table">
            <a:tbl>
              <a:tblPr/>
              <a:tblGrid>
                <a:gridCol w="1000800"/>
                <a:gridCol w="2869200"/>
                <a:gridCol w="2001600"/>
                <a:gridCol w="1099527"/>
              </a:tblGrid>
              <a:tr h="25156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Balance sheet</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r>
              <a:tr h="967761">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Other receivables </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Other receivables include tax assets as well as intercompany trade receivables from EFG GmbH of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 These items have been extrapolated throughout the planning period.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67761">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Equity</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change in equity was planned in accordance with the monthly P&amp;L results. </a:t>
                      </a:r>
                    </a:p>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 further capital measures were planned.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85149">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Mezzanine</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book value has been extrapolated under consideration of the PIK-interest for vendor loans, shareholder loans (each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interest p.a.) as well as with the non-payment effective interest portion of the mezzanine loan.</a:t>
                      </a:r>
                    </a:p>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In accordance with the existing agreements, no repayments have been planned until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648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Special item</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Special item is realized as other income parallel to the depreciation of the subsidized investments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 p.a. throughout the entire planning period).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50" name="Gruppieren 49"/>
          <p:cNvGrpSpPr/>
          <p:nvPr/>
        </p:nvGrpSpPr>
        <p:grpSpPr>
          <a:xfrm>
            <a:off x="8401977" y="2923033"/>
            <a:ext cx="909707" cy="605488"/>
            <a:chOff x="8410769" y="1885447"/>
            <a:chExt cx="909707" cy="605488"/>
          </a:xfrm>
        </p:grpSpPr>
        <p:sp>
          <p:nvSpPr>
            <p:cNvPr id="51" name="Textfeld 50"/>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52" name="Textfeld 51"/>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53" name="Gruppieren 217"/>
            <p:cNvGrpSpPr/>
            <p:nvPr/>
          </p:nvGrpSpPr>
          <p:grpSpPr>
            <a:xfrm>
              <a:off x="8665734" y="2145104"/>
              <a:ext cx="347845" cy="96261"/>
              <a:chOff x="727312" y="3778488"/>
              <a:chExt cx="299204" cy="82800"/>
            </a:xfrm>
          </p:grpSpPr>
          <p:sp>
            <p:nvSpPr>
              <p:cNvPr id="54"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5"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6"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74" name="Text Box 8"/>
          <p:cNvSpPr txBox="1">
            <a:spLocks noChangeArrowheads="1"/>
          </p:cNvSpPr>
          <p:nvPr>
            <p:custDataLst>
              <p:tags r:id="rId5"/>
            </p:custDataLst>
          </p:nvPr>
        </p:nvSpPr>
        <p:spPr bwMode="gray">
          <a:xfrm>
            <a:off x="2376687" y="5687122"/>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sp>
        <p:nvSpPr>
          <p:cNvPr id="34" name="Rectangle 2"/>
          <p:cNvSpPr>
            <a:spLocks noChangeArrowheads="1"/>
          </p:cNvSpPr>
          <p:nvPr/>
        </p:nvSpPr>
        <p:spPr bwMode="auto">
          <a:xfrm>
            <a:off x="557456" y="4396026"/>
            <a:ext cx="1620000" cy="841024"/>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marL="216000" lvl="0" indent="-216000" defTabSz="762000" eaLnBrk="0" hangingPunct="0">
              <a:lnSpc>
                <a:spcPct val="90000"/>
              </a:lnSpc>
              <a:buFont typeface="+mj-lt"/>
              <a:buAutoNum type="arabicPeriod"/>
              <a:defRPr/>
            </a:pPr>
            <a:r>
              <a:rPr lang="en-US" sz="700" kern="0" dirty="0" smtClean="0">
                <a:solidFill>
                  <a:schemeClr val="bg1"/>
                </a:solidFill>
              </a:rPr>
              <a:t>All table items with </a:t>
            </a:r>
            <a:r>
              <a:rPr lang="en-US" sz="700" b="1" kern="0" dirty="0" smtClean="0">
                <a:solidFill>
                  <a:schemeClr val="bg1"/>
                </a:solidFill>
              </a:rPr>
              <a:t>detailed derivation of the planning assumptions.</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grpSp>
        <p:nvGrpSpPr>
          <p:cNvPr id="27" name="Gruppieren 26"/>
          <p:cNvGrpSpPr/>
          <p:nvPr/>
        </p:nvGrpSpPr>
        <p:grpSpPr>
          <a:xfrm>
            <a:off x="8401977" y="4878039"/>
            <a:ext cx="909707" cy="605488"/>
            <a:chOff x="8410769" y="1885447"/>
            <a:chExt cx="909707" cy="605488"/>
          </a:xfrm>
        </p:grpSpPr>
        <p:sp>
          <p:nvSpPr>
            <p:cNvPr id="28" name="Textfeld 27"/>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29" name="Textfeld 28"/>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30" name="Gruppieren 217"/>
            <p:cNvGrpSpPr/>
            <p:nvPr/>
          </p:nvGrpSpPr>
          <p:grpSpPr>
            <a:xfrm>
              <a:off x="8665734" y="2145104"/>
              <a:ext cx="347845" cy="96261"/>
              <a:chOff x="727312" y="3778488"/>
              <a:chExt cx="299204" cy="82800"/>
            </a:xfrm>
          </p:grpSpPr>
          <p:sp>
            <p:nvSpPr>
              <p:cNvPr id="31"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2"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33"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5" name="Gruppieren 34"/>
          <p:cNvGrpSpPr/>
          <p:nvPr/>
        </p:nvGrpSpPr>
        <p:grpSpPr>
          <a:xfrm>
            <a:off x="8401977" y="1958628"/>
            <a:ext cx="909707" cy="605488"/>
            <a:chOff x="8410769" y="1885447"/>
            <a:chExt cx="909707" cy="605488"/>
          </a:xfrm>
        </p:grpSpPr>
        <p:sp>
          <p:nvSpPr>
            <p:cNvPr id="43" name="Textfeld 42"/>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4" name="Textfeld 43"/>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5" name="Gruppieren 217"/>
            <p:cNvGrpSpPr/>
            <p:nvPr/>
          </p:nvGrpSpPr>
          <p:grpSpPr>
            <a:xfrm>
              <a:off x="8665734" y="2145104"/>
              <a:ext cx="347845" cy="96261"/>
              <a:chOff x="727312" y="3778488"/>
              <a:chExt cx="299204" cy="82800"/>
            </a:xfrm>
          </p:grpSpPr>
          <p:sp>
            <p:nvSpPr>
              <p:cNvPr id="46"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7"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8"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6" name="Gruppieren 35"/>
          <p:cNvGrpSpPr/>
          <p:nvPr/>
        </p:nvGrpSpPr>
        <p:grpSpPr>
          <a:xfrm>
            <a:off x="8401977" y="3899346"/>
            <a:ext cx="909707" cy="605488"/>
            <a:chOff x="8410769" y="1885447"/>
            <a:chExt cx="909707" cy="605488"/>
          </a:xfrm>
        </p:grpSpPr>
        <p:sp>
          <p:nvSpPr>
            <p:cNvPr id="37" name="Textfeld 36"/>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38" name="Textfeld 37"/>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39" name="Gruppieren 217"/>
            <p:cNvGrpSpPr/>
            <p:nvPr/>
          </p:nvGrpSpPr>
          <p:grpSpPr>
            <a:xfrm>
              <a:off x="8665734" y="2145104"/>
              <a:ext cx="347845" cy="96261"/>
              <a:chOff x="727312" y="3778488"/>
              <a:chExt cx="299204" cy="82800"/>
            </a:xfrm>
          </p:grpSpPr>
          <p:sp>
            <p:nvSpPr>
              <p:cNvPr id="40"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2"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62" name="Rechteck 61"/>
          <p:cNvSpPr/>
          <p:nvPr/>
        </p:nvSpPr>
        <p:spPr>
          <a:xfrm>
            <a:off x="5632993" y="1218728"/>
            <a:ext cx="3768585" cy="307163"/>
          </a:xfrm>
          <a:prstGeom prst="rect">
            <a:avLst/>
          </a:prstGeom>
          <a:solidFill>
            <a:srgbClr val="43B02A"/>
          </a:solid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 APPRAISAL</a:t>
            </a:r>
          </a:p>
        </p:txBody>
      </p:sp>
      <p:sp>
        <p:nvSpPr>
          <p:cNvPr id="63" name="Ellipse 62"/>
          <p:cNvSpPr/>
          <p:nvPr/>
        </p:nvSpPr>
        <p:spPr>
          <a:xfrm>
            <a:off x="6421348" y="1264309"/>
            <a:ext cx="216000" cy="216000"/>
          </a:xfrm>
          <a:prstGeom prst="ellipse">
            <a:avLst/>
          </a:prstGeom>
          <a:solidFill>
            <a:srgbClr val="43B02A"/>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a:solidFill>
                  <a:schemeClr val="bg1"/>
                </a:solidFill>
              </a:rPr>
              <a:t>4</a:t>
            </a:r>
          </a:p>
        </p:txBody>
      </p:sp>
      <p:sp>
        <p:nvSpPr>
          <p:cNvPr id="64" name="Rechteck 63"/>
          <p:cNvSpPr/>
          <p:nvPr/>
        </p:nvSpPr>
        <p:spPr>
          <a:xfrm>
            <a:off x="2409115" y="1217259"/>
            <a:ext cx="3895200" cy="307273"/>
          </a:xfrm>
          <a:prstGeom prst="rect">
            <a:avLst/>
          </a:prstGeom>
          <a:solidFill>
            <a:srgbClr val="009A44"/>
          </a:solid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65" name="Ellipse 64"/>
          <p:cNvSpPr/>
          <p:nvPr/>
        </p:nvSpPr>
        <p:spPr>
          <a:xfrm>
            <a:off x="2446338" y="1262895"/>
            <a:ext cx="216000" cy="216000"/>
          </a:xfrm>
          <a:prstGeom prst="ellipse">
            <a:avLst/>
          </a:prstGeom>
          <a:solidFill>
            <a:srgbClr val="009A44"/>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3</a:t>
            </a:r>
            <a:endParaRPr lang="en-US" sz="1000" b="1" dirty="0">
              <a:solidFill>
                <a:schemeClr val="bg1"/>
              </a:solidFill>
            </a:endParaRPr>
          </a:p>
        </p:txBody>
      </p:sp>
      <p:sp>
        <p:nvSpPr>
          <p:cNvPr id="67" name="Rechteck 66"/>
          <p:cNvSpPr/>
          <p:nvPr/>
        </p:nvSpPr>
        <p:spPr>
          <a:xfrm>
            <a:off x="2409115" y="1518271"/>
            <a:ext cx="3895200" cy="4115002"/>
          </a:xfrm>
          <a:prstGeom prst="rect">
            <a:avLst/>
          </a:prstGeom>
          <a:no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6" name="Rechteck 65"/>
          <p:cNvSpPr/>
          <p:nvPr/>
        </p:nvSpPr>
        <p:spPr>
          <a:xfrm>
            <a:off x="2376687" y="1193880"/>
            <a:ext cx="7027385" cy="4476202"/>
          </a:xfrm>
          <a:prstGeom prst="rect">
            <a:avLst/>
          </a:prstGeom>
          <a:no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49" name="Rechteck 48"/>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Tree>
    <p:extLst>
      <p:ext uri="{BB962C8B-B14F-4D97-AF65-F5344CB8AC3E}">
        <p14:creationId xmlns:p14="http://schemas.microsoft.com/office/powerpoint/2010/main" val="9392981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kt 1" hidden="1"/>
          <p:cNvGraphicFramePr>
            <a:graphicFrameLocks noChangeAspect="1"/>
          </p:cNvGraphicFramePr>
          <p:nvPr>
            <p:custDataLst>
              <p:tags r:id="rId2"/>
            </p:custDataLst>
            <p:extLst>
              <p:ext uri="{D42A27DB-BD31-4B8C-83A1-F6EECF244321}">
                <p14:modId xmlns:p14="http://schemas.microsoft.com/office/powerpoint/2010/main" val="48693842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447" name="think-cell Folie" r:id="rId8" imgW="270" imgH="270" progId="TCLayout.ActiveDocument.1">
                  <p:embed/>
                </p:oleObj>
              </mc:Choice>
              <mc:Fallback>
                <p:oleObj name="think-cell Folie" r:id="rId8" imgW="270" imgH="270" progId="TCLayout.ActiveDocument.1">
                  <p:embed/>
                  <p:pic>
                    <p:nvPicPr>
                      <p:cNvPr id="0" name=""/>
                      <p:cNvPicPr/>
                      <p:nvPr/>
                    </p:nvPicPr>
                    <p:blipFill>
                      <a:blip r:embed="rId9"/>
                      <a:stretch>
                        <a:fillRect/>
                      </a:stretch>
                    </p:blipFill>
                    <p:spPr>
                      <a:xfrm>
                        <a:off x="1588" y="1588"/>
                        <a:ext cx="1587" cy="1587"/>
                      </a:xfrm>
                      <a:prstGeom prst="rect">
                        <a:avLst/>
                      </a:prstGeom>
                    </p:spPr>
                  </p:pic>
                </p:oleObj>
              </mc:Fallback>
            </mc:AlternateContent>
          </a:graphicData>
        </a:graphic>
      </p:graphicFrame>
      <p:sp>
        <p:nvSpPr>
          <p:cNvPr id="6" name="Textplatzhalter 5"/>
          <p:cNvSpPr>
            <a:spLocks noGrp="1"/>
          </p:cNvSpPr>
          <p:nvPr>
            <p:ph type="body" sz="quarter" idx="10"/>
          </p:nvPr>
        </p:nvSpPr>
        <p:spPr>
          <a:xfrm>
            <a:off x="488950" y="1195282"/>
            <a:ext cx="1747838" cy="4474800"/>
          </a:xfrm>
          <a:ln w="38100"/>
        </p:spPr>
        <p:txBody>
          <a:bodyPr/>
          <a:lstStyle/>
          <a:p>
            <a:r>
              <a:rPr lang="en-US" dirty="0"/>
              <a:t>As no new capital measures have been planned, the implementation of the planned Working Capital reductions is crucial to staying within the existing financing lines. </a:t>
            </a:r>
          </a:p>
          <a:p>
            <a:r>
              <a:rPr lang="en-US" dirty="0"/>
              <a:t>In general the premises of the balance sheet planning FC</a:t>
            </a:r>
            <a:r>
              <a:rPr lang="en-US" dirty="0">
                <a:solidFill>
                  <a:srgbClr val="00338D"/>
                </a:solidFill>
              </a:rPr>
              <a:t>[year]</a:t>
            </a:r>
            <a:r>
              <a:rPr lang="en-US" dirty="0"/>
              <a:t> to </a:t>
            </a:r>
            <a:r>
              <a:rPr lang="en-US" dirty="0">
                <a:solidFill>
                  <a:srgbClr val="00338D"/>
                </a:solidFill>
              </a:rPr>
              <a:t>[year] </a:t>
            </a:r>
            <a:r>
              <a:rPr lang="en-US" dirty="0"/>
              <a:t>are reproducible and plausible. Additional Working Capital measures need to be defined and implemented to secure the reproducibility of the plan. </a:t>
            </a:r>
          </a:p>
        </p:txBody>
      </p:sp>
      <p:sp>
        <p:nvSpPr>
          <p:cNvPr id="4" name="Titel 3"/>
          <p:cNvSpPr>
            <a:spLocks noGrp="1"/>
          </p:cNvSpPr>
          <p:nvPr>
            <p:ph type="title"/>
          </p:nvPr>
        </p:nvSpPr>
        <p:spPr>
          <a:xfrm>
            <a:off x="488950" y="451575"/>
            <a:ext cx="8997950" cy="723600"/>
          </a:xfrm>
        </p:spPr>
        <p:txBody>
          <a:bodyPr/>
          <a:lstStyle/>
          <a:p>
            <a:r>
              <a:rPr lang="en-US" dirty="0" smtClean="0"/>
              <a:t>Long presentation - example (8/8)</a:t>
            </a:r>
            <a:endParaRPr lang="en-US" dirty="0"/>
          </a:p>
        </p:txBody>
      </p:sp>
      <p:sp>
        <p:nvSpPr>
          <p:cNvPr id="3" name="Textplatzhalter 2"/>
          <p:cNvSpPr>
            <a:spLocks noGrp="1"/>
          </p:cNvSpPr>
          <p:nvPr>
            <p:ph type="body" sz="quarter" idx="13"/>
          </p:nvPr>
        </p:nvSpPr>
        <p:spPr/>
        <p:txBody>
          <a:bodyPr/>
          <a:lstStyle/>
          <a:p>
            <a:r>
              <a:rPr lang="en-US" dirty="0" smtClean="0"/>
              <a:t>Planning Premises</a:t>
            </a:r>
            <a:endParaRPr lang="en-US" dirty="0"/>
          </a:p>
        </p:txBody>
      </p:sp>
      <p:graphicFrame>
        <p:nvGraphicFramePr>
          <p:cNvPr id="12" name="Group 90"/>
          <p:cNvGraphicFramePr>
            <a:graphicFrameLocks noGrp="1"/>
          </p:cNvGraphicFramePr>
          <p:nvPr>
            <p:custDataLst>
              <p:tags r:id="rId3"/>
            </p:custDataLst>
            <p:extLst>
              <p:ext uri="{D42A27DB-BD31-4B8C-83A1-F6EECF244321}">
                <p14:modId xmlns:p14="http://schemas.microsoft.com/office/powerpoint/2010/main" val="3552391574"/>
              </p:ext>
            </p:extLst>
          </p:nvPr>
        </p:nvGraphicFramePr>
        <p:xfrm>
          <a:off x="557456" y="5271501"/>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graphicFrame>
        <p:nvGraphicFramePr>
          <p:cNvPr id="14" name="Group 3"/>
          <p:cNvGraphicFramePr>
            <a:graphicFrameLocks noGrp="1"/>
          </p:cNvGraphicFramePr>
          <p:nvPr>
            <p:custDataLst>
              <p:tags r:id="rId4"/>
            </p:custDataLst>
            <p:extLst>
              <p:ext uri="{D42A27DB-BD31-4B8C-83A1-F6EECF244321}">
                <p14:modId xmlns:p14="http://schemas.microsoft.com/office/powerpoint/2010/main" val="2202324001"/>
              </p:ext>
            </p:extLst>
          </p:nvPr>
        </p:nvGraphicFramePr>
        <p:xfrm>
          <a:off x="2432748" y="1523226"/>
          <a:ext cx="6971127" cy="4139369"/>
        </p:xfrm>
        <a:graphic>
          <a:graphicData uri="http://schemas.openxmlformats.org/drawingml/2006/table">
            <a:tbl>
              <a:tblPr/>
              <a:tblGrid>
                <a:gridCol w="1000800"/>
                <a:gridCol w="2869200"/>
                <a:gridCol w="2001600"/>
                <a:gridCol w="1099527"/>
              </a:tblGrid>
              <a:tr h="251568">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Balance sheet</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900" b="1" i="0" u="none" strike="noStrike" cap="none" normalizeH="0" baseline="0" noProof="0" dirty="0" smtClean="0">
                          <a:ln>
                            <a:noFill/>
                          </a:ln>
                          <a:solidFill>
                            <a:schemeClr val="bg1"/>
                          </a:solidFill>
                          <a:effectLst/>
                          <a:latin typeface="+mn-lt"/>
                        </a:rPr>
                        <a:t>Planning assumptions</a:t>
                      </a:r>
                      <a:endParaRPr kumimoji="0" lang="en-US"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KPMG comment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chemeClr val="bg1"/>
                          </a:solidFill>
                          <a:effectLst/>
                          <a:latin typeface="+mn-lt"/>
                          <a:ea typeface="+mn-ea"/>
                          <a:cs typeface="Arial" pitchFamily="34" charset="0"/>
                        </a:rPr>
                        <a:t>Note (exemplary)</a:t>
                      </a:r>
                      <a:endParaRPr kumimoji="0" lang="en-US" sz="9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anchor="ctr"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r>
              <a:tr h="967761">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Provisions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Pension provisions are extrapolated throughout the entire planning period. An interest rate of</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 has been applied to the year-end value of</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[year]</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t>
                      </a:r>
                    </a:p>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Other provisions of €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 in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FC[year]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result from the planned restructuring measures (plant closings in the USA and Italy) and shall be used throughout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and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[year]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to finance the measures planned.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967761">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Bank loans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development of the financial liabilities (uptake of credit and repayments) has been planned on the basis of the existing repayment schedules, especially for Senior Loan A and Capex Facility as well as the planned working capital financing needs.</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r h="19332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800" b="1" i="0" u="none" strike="noStrike" kern="1200" cap="none" normalizeH="0" baseline="0" noProof="0" dirty="0" smtClean="0">
                          <a:ln>
                            <a:noFill/>
                          </a:ln>
                          <a:solidFill>
                            <a:schemeClr val="accent3"/>
                          </a:solidFill>
                          <a:effectLst/>
                          <a:latin typeface="+mn-lt"/>
                          <a:ea typeface="+mn-ea"/>
                          <a:cs typeface="Arial" pitchFamily="34" charset="0"/>
                        </a:rPr>
                        <a:t>Other liabilities</a:t>
                      </a:r>
                      <a:endParaRPr kumimoji="0" lang="en-US" sz="800" b="1" i="0" u="none" strike="noStrike" kern="1200" cap="none" normalizeH="0" baseline="0" noProof="0" dirty="0">
                        <a:ln>
                          <a:noFill/>
                        </a:ln>
                        <a:solidFill>
                          <a:schemeClr val="accent3"/>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216000" marR="0" lvl="2" indent="-216000" algn="l" defTabSz="914400" rtl="0" eaLnBrk="1" fontAlgn="auto" latinLnBrk="0" hangingPunct="1">
                        <a:lnSpc>
                          <a:spcPct val="100000"/>
                        </a:lnSpc>
                        <a:spcBef>
                          <a:spcPts val="2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Other liabilities include tax liabilities as well as intercompany loan liabilities to the Management Holding GmbH of   €</a:t>
                      </a:r>
                      <a:r>
                        <a:rPr kumimoji="0" lang="en-US" sz="800" b="1" i="0" u="none" strike="noStrike" kern="1200" cap="none" spc="0" normalizeH="0" baseline="0" noProof="0" dirty="0" smtClean="0">
                          <a:ln>
                            <a:noFill/>
                          </a:ln>
                          <a:solidFill>
                            <a:srgbClr val="00338D"/>
                          </a:solidFill>
                          <a:effectLst/>
                          <a:uLnTx/>
                          <a:uFillTx/>
                          <a:latin typeface="+mn-lt"/>
                          <a:ea typeface="+mn-ea"/>
                          <a:cs typeface="Arial" pitchFamily="34" charset="0"/>
                        </a:rPr>
                        <a:t> [...] </a:t>
                      </a: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m. These items have been extrapolated throughout the planning period.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factual appropriate / not appropriate and mathematical correct / not correct</a:t>
                      </a:r>
                    </a:p>
                    <a:p>
                      <a:pPr marL="216000" marR="0" lvl="2" indent="-216000" algn="l" defTabSz="914400" rtl="0" eaLnBrk="1" fontAlgn="auto" latinLnBrk="0" hangingPunct="1">
                        <a:lnSpc>
                          <a:spcPct val="100000"/>
                        </a:lnSpc>
                        <a:spcBef>
                          <a:spcPts val="300"/>
                        </a:spcBef>
                        <a:spcAft>
                          <a:spcPts val="0"/>
                        </a:spcAft>
                        <a:buClr>
                          <a:schemeClr val="tx2"/>
                        </a:buClr>
                        <a:buSzTx/>
                        <a:buFont typeface="Univers for KPMG Light" panose="020B0403020202020204" pitchFamily="34" charset="0"/>
                        <a:buChar char="—"/>
                        <a:tabLst/>
                        <a:defRPr/>
                      </a:pP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The planning is comprehensible / not comprehensible and achievable / </a:t>
                      </a:r>
                      <a:b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br>
                      <a:r>
                        <a:rPr kumimoji="0" lang="en-US" sz="800" b="0" i="0" u="none" strike="noStrike" kern="1200" cap="none" spc="0" normalizeH="0" baseline="0" noProof="0" dirty="0" smtClean="0">
                          <a:ln>
                            <a:noFill/>
                          </a:ln>
                          <a:solidFill>
                            <a:srgbClr val="00338D"/>
                          </a:solidFill>
                          <a:effectLst/>
                          <a:uLnTx/>
                          <a:uFillTx/>
                          <a:latin typeface="+mn-lt"/>
                          <a:ea typeface="+mn-ea"/>
                          <a:cs typeface="Arial" pitchFamily="34" charset="0"/>
                        </a:rPr>
                        <a:t>not achievable</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216000" marR="0" lvl="2" indent="-216000" algn="l" defTabSz="914400" rtl="0" eaLnBrk="1" fontAlgn="auto" latinLnBrk="0" hangingPunct="1">
                        <a:lnSpc>
                          <a:spcPct val="100000"/>
                        </a:lnSpc>
                        <a:spcBef>
                          <a:spcPts val="100"/>
                        </a:spcBef>
                        <a:spcAft>
                          <a:spcPts val="0"/>
                        </a:spcAft>
                        <a:buClr>
                          <a:schemeClr val="tx2"/>
                        </a:buClr>
                        <a:buSzTx/>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50" name="Gruppieren 49"/>
          <p:cNvGrpSpPr/>
          <p:nvPr/>
        </p:nvGrpSpPr>
        <p:grpSpPr>
          <a:xfrm>
            <a:off x="8401977" y="2937322"/>
            <a:ext cx="909707" cy="605488"/>
            <a:chOff x="8410769" y="1885447"/>
            <a:chExt cx="909707" cy="605488"/>
          </a:xfrm>
        </p:grpSpPr>
        <p:sp>
          <p:nvSpPr>
            <p:cNvPr id="51" name="Textfeld 50"/>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52" name="Textfeld 51"/>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53" name="Gruppieren 217"/>
            <p:cNvGrpSpPr/>
            <p:nvPr/>
          </p:nvGrpSpPr>
          <p:grpSpPr>
            <a:xfrm>
              <a:off x="8665734" y="2145104"/>
              <a:ext cx="347845" cy="96261"/>
              <a:chOff x="727312" y="3778488"/>
              <a:chExt cx="299204" cy="82800"/>
            </a:xfrm>
          </p:grpSpPr>
          <p:sp>
            <p:nvSpPr>
              <p:cNvPr id="54"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5"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56"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74" name="Text Box 8"/>
          <p:cNvSpPr txBox="1">
            <a:spLocks noChangeArrowheads="1"/>
          </p:cNvSpPr>
          <p:nvPr>
            <p:custDataLst>
              <p:tags r:id="rId5"/>
            </p:custDataLst>
          </p:nvPr>
        </p:nvSpPr>
        <p:spPr bwMode="gray">
          <a:xfrm>
            <a:off x="2376687" y="5687122"/>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sp>
        <p:nvSpPr>
          <p:cNvPr id="34" name="Rectangle 2"/>
          <p:cNvSpPr>
            <a:spLocks noChangeArrowheads="1"/>
          </p:cNvSpPr>
          <p:nvPr/>
        </p:nvSpPr>
        <p:spPr bwMode="auto">
          <a:xfrm>
            <a:off x="557456" y="4396026"/>
            <a:ext cx="1620000" cy="841024"/>
          </a:xfrm>
          <a:prstGeom prst="rect">
            <a:avLst/>
          </a:prstGeom>
          <a:solidFill>
            <a:srgbClr val="BC204B"/>
          </a:solidFill>
          <a:ln w="12700">
            <a:noFill/>
            <a:miter lim="800000"/>
            <a:headEnd/>
            <a:tailEnd/>
          </a:ln>
        </p:spPr>
        <p:txBody>
          <a:bodyPr lIns="54000" tIns="54000" rIns="54000" bIns="54000" anchor="ctr" anchorCtr="1"/>
          <a:lstStyle/>
          <a:p>
            <a:pPr marL="0" marR="0" lvl="0" indent="0" defTabSz="762000" eaLnBrk="0" fontAlgn="auto" latinLnBrk="0" hangingPunct="0">
              <a:lnSpc>
                <a:spcPct val="90000"/>
              </a:lnSpc>
              <a:spcBef>
                <a:spcPts val="0"/>
              </a:spcBef>
              <a:spcAft>
                <a:spcPts val="0"/>
              </a:spcAft>
              <a:buClrTx/>
              <a:buSzTx/>
              <a:buFontTx/>
              <a:buNone/>
              <a:tabLst/>
              <a:defRPr/>
            </a:pPr>
            <a:r>
              <a:rPr lang="en-US" sz="700" kern="0" dirty="0" smtClean="0">
                <a:solidFill>
                  <a:schemeClr val="bg1"/>
                </a:solidFill>
              </a:rPr>
              <a:t>Compulsory content: </a:t>
            </a:r>
          </a:p>
          <a:p>
            <a:pPr marL="216000" lvl="0" indent="-216000" defTabSz="762000" eaLnBrk="0" hangingPunct="0">
              <a:lnSpc>
                <a:spcPct val="90000"/>
              </a:lnSpc>
              <a:buFont typeface="+mj-lt"/>
              <a:buAutoNum type="arabicPeriod"/>
              <a:defRPr/>
            </a:pPr>
            <a:r>
              <a:rPr lang="en-US" sz="700" kern="0" dirty="0" smtClean="0">
                <a:solidFill>
                  <a:schemeClr val="bg1"/>
                </a:solidFill>
              </a:rPr>
              <a:t>All table items with </a:t>
            </a:r>
            <a:r>
              <a:rPr lang="en-US" sz="700" b="1" kern="0" dirty="0" smtClean="0">
                <a:solidFill>
                  <a:schemeClr val="bg1"/>
                </a:solidFill>
              </a:rPr>
              <a:t>detailed derivation of the planning assumptions.</a:t>
            </a:r>
          </a:p>
          <a:p>
            <a:pPr marL="0" marR="0" lvl="0" indent="0" algn="ctr" defTabSz="762000" eaLnBrk="0" fontAlgn="auto" latinLnBrk="0" hangingPunct="0">
              <a:lnSpc>
                <a:spcPct val="90000"/>
              </a:lnSpc>
              <a:spcBef>
                <a:spcPts val="0"/>
              </a:spcBef>
              <a:spcAft>
                <a:spcPts val="0"/>
              </a:spcAft>
              <a:buClrTx/>
              <a:buSzTx/>
              <a:buFontTx/>
              <a:buNone/>
              <a:tabLst/>
              <a:defRPr/>
            </a:pPr>
            <a:endParaRPr lang="en-US" sz="700" kern="0" dirty="0" smtClean="0">
              <a:solidFill>
                <a:schemeClr val="bg1"/>
              </a:solidFill>
            </a:endParaRPr>
          </a:p>
          <a:p>
            <a:pPr lvl="0" defTabSz="762000" eaLnBrk="0" hangingPunct="0">
              <a:lnSpc>
                <a:spcPct val="90000"/>
              </a:lnSpc>
              <a:defRPr/>
            </a:pPr>
            <a:r>
              <a:rPr lang="en-US" sz="700" kern="0" dirty="0" smtClean="0">
                <a:solidFill>
                  <a:schemeClr val="bg1"/>
                </a:solidFill>
              </a:rPr>
              <a:t>This is a sample commentary text. </a:t>
            </a:r>
          </a:p>
          <a:p>
            <a:pPr lvl="0" defTabSz="762000" eaLnBrk="0" hangingPunct="0">
              <a:lnSpc>
                <a:spcPct val="90000"/>
              </a:lnSpc>
              <a:defRPr/>
            </a:pPr>
            <a:r>
              <a:rPr lang="en-US" sz="700" kern="0" dirty="0" smtClean="0">
                <a:solidFill>
                  <a:schemeClr val="bg1"/>
                </a:solidFill>
              </a:rPr>
              <a:t>Adapt as applicable. </a:t>
            </a:r>
            <a:endParaRPr kumimoji="0" lang="en-US" sz="700" b="0" i="0" u="none" strike="noStrike" kern="0" cap="none" spc="0" normalizeH="0" baseline="0" dirty="0" smtClean="0">
              <a:ln>
                <a:noFill/>
              </a:ln>
              <a:solidFill>
                <a:schemeClr val="bg1"/>
              </a:solidFill>
              <a:effectLst/>
              <a:uLnTx/>
              <a:uFillTx/>
            </a:endParaRPr>
          </a:p>
        </p:txBody>
      </p:sp>
      <p:grpSp>
        <p:nvGrpSpPr>
          <p:cNvPr id="35" name="Gruppieren 34"/>
          <p:cNvGrpSpPr/>
          <p:nvPr/>
        </p:nvGrpSpPr>
        <p:grpSpPr>
          <a:xfrm>
            <a:off x="8401977" y="1965772"/>
            <a:ext cx="909707" cy="605488"/>
            <a:chOff x="8410769" y="1885447"/>
            <a:chExt cx="909707" cy="605488"/>
          </a:xfrm>
        </p:grpSpPr>
        <p:sp>
          <p:nvSpPr>
            <p:cNvPr id="43" name="Textfeld 42"/>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44" name="Textfeld 43"/>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45" name="Gruppieren 217"/>
            <p:cNvGrpSpPr/>
            <p:nvPr/>
          </p:nvGrpSpPr>
          <p:grpSpPr>
            <a:xfrm>
              <a:off x="8665734" y="2145104"/>
              <a:ext cx="347845" cy="96261"/>
              <a:chOff x="727312" y="3778488"/>
              <a:chExt cx="299204" cy="82800"/>
            </a:xfrm>
          </p:grpSpPr>
          <p:sp>
            <p:nvSpPr>
              <p:cNvPr id="46"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7"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8"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grpSp>
        <p:nvGrpSpPr>
          <p:cNvPr id="36" name="Gruppieren 35"/>
          <p:cNvGrpSpPr/>
          <p:nvPr/>
        </p:nvGrpSpPr>
        <p:grpSpPr>
          <a:xfrm>
            <a:off x="8401977" y="4393619"/>
            <a:ext cx="909707" cy="605488"/>
            <a:chOff x="8410769" y="1885447"/>
            <a:chExt cx="909707" cy="605488"/>
          </a:xfrm>
        </p:grpSpPr>
        <p:sp>
          <p:nvSpPr>
            <p:cNvPr id="37" name="Textfeld 36"/>
            <p:cNvSpPr txBox="1"/>
            <p:nvPr/>
          </p:nvSpPr>
          <p:spPr>
            <a:xfrm rot="16200000">
              <a:off x="8910010" y="2080469"/>
              <a:ext cx="605488" cy="215444"/>
            </a:xfrm>
            <a:prstGeom prst="rect">
              <a:avLst/>
            </a:prstGeom>
            <a:noFill/>
          </p:spPr>
          <p:txBody>
            <a:bodyPr wrap="square" lIns="0" tIns="0" rIns="0" bIns="0" rtlCol="0">
              <a:spAutoFit/>
            </a:bodyPr>
            <a:lstStyle/>
            <a:p>
              <a:pPr algn="ctr"/>
              <a:r>
                <a:rPr lang="en-US" sz="700" dirty="0" smtClean="0">
                  <a:solidFill>
                    <a:srgbClr val="BC204B"/>
                  </a:solidFill>
                  <a:latin typeface="Arial" pitchFamily="34" charset="0"/>
                  <a:cs typeface="Arial" pitchFamily="34" charset="0"/>
                </a:rPr>
                <a:t>not </a:t>
              </a:r>
              <a:br>
                <a:rPr lang="en-US" sz="700" dirty="0" smtClean="0">
                  <a:solidFill>
                    <a:srgbClr val="BC204B"/>
                  </a:solidFill>
                  <a:latin typeface="Arial" pitchFamily="34" charset="0"/>
                  <a:cs typeface="Arial" pitchFamily="34" charset="0"/>
                </a:rPr>
              </a:br>
              <a:r>
                <a:rPr lang="en-US" sz="700" dirty="0" smtClean="0">
                  <a:solidFill>
                    <a:srgbClr val="BC204B"/>
                  </a:solidFill>
                  <a:latin typeface="Arial" pitchFamily="34" charset="0"/>
                  <a:cs typeface="Arial" pitchFamily="34" charset="0"/>
                </a:rPr>
                <a:t>achievable</a:t>
              </a:r>
            </a:p>
          </p:txBody>
        </p:sp>
        <p:sp>
          <p:nvSpPr>
            <p:cNvPr id="38" name="Textfeld 37"/>
            <p:cNvSpPr txBox="1"/>
            <p:nvPr/>
          </p:nvSpPr>
          <p:spPr>
            <a:xfrm rot="16200000">
              <a:off x="8161886" y="2134330"/>
              <a:ext cx="605488" cy="107722"/>
            </a:xfrm>
            <a:prstGeom prst="rect">
              <a:avLst/>
            </a:prstGeom>
            <a:noFill/>
          </p:spPr>
          <p:txBody>
            <a:bodyPr wrap="square" lIns="0" tIns="0" rIns="0" bIns="0" rtlCol="0">
              <a:spAutoFit/>
            </a:bodyPr>
            <a:lstStyle/>
            <a:p>
              <a:pPr algn="ctr"/>
              <a:r>
                <a:rPr lang="en-US" sz="700" dirty="0" smtClean="0">
                  <a:solidFill>
                    <a:srgbClr val="009A44"/>
                  </a:solidFill>
                  <a:latin typeface="Arial" pitchFamily="34" charset="0"/>
                  <a:cs typeface="Arial" pitchFamily="34" charset="0"/>
                </a:rPr>
                <a:t>achievable</a:t>
              </a:r>
            </a:p>
          </p:txBody>
        </p:sp>
        <p:grpSp>
          <p:nvGrpSpPr>
            <p:cNvPr id="39" name="Gruppieren 217"/>
            <p:cNvGrpSpPr/>
            <p:nvPr/>
          </p:nvGrpSpPr>
          <p:grpSpPr>
            <a:xfrm>
              <a:off x="8665734" y="2145104"/>
              <a:ext cx="347845" cy="96261"/>
              <a:chOff x="727312" y="3778488"/>
              <a:chExt cx="299204" cy="82800"/>
            </a:xfrm>
          </p:grpSpPr>
          <p:sp>
            <p:nvSpPr>
              <p:cNvPr id="40" name="Oval 5"/>
              <p:cNvSpPr>
                <a:spLocks noChangeArrowheads="1"/>
              </p:cNvSpPr>
              <p:nvPr/>
            </p:nvSpPr>
            <p:spPr bwMode="auto">
              <a:xfrm rot="5400000">
                <a:off x="839086" y="3778488"/>
                <a:ext cx="82800" cy="82800"/>
              </a:xfrm>
              <a:prstGeom prst="rect">
                <a:avLst/>
              </a:prstGeom>
              <a:solidFill>
                <a:srgbClr val="D9D9D9"/>
              </a:solidFill>
              <a:ln w="3175">
                <a:solidFill>
                  <a:srgbClr val="747678"/>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2"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grpSp>
      </p:grpSp>
      <p:sp>
        <p:nvSpPr>
          <p:cNvPr id="62" name="Rechteck 61"/>
          <p:cNvSpPr/>
          <p:nvPr/>
        </p:nvSpPr>
        <p:spPr>
          <a:xfrm>
            <a:off x="5632993" y="1218728"/>
            <a:ext cx="3768585" cy="307163"/>
          </a:xfrm>
          <a:prstGeom prst="rect">
            <a:avLst/>
          </a:prstGeom>
          <a:solidFill>
            <a:srgbClr val="43B02A"/>
          </a:solid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 APPRAISAL</a:t>
            </a:r>
          </a:p>
        </p:txBody>
      </p:sp>
      <p:sp>
        <p:nvSpPr>
          <p:cNvPr id="63" name="Ellipse 62"/>
          <p:cNvSpPr/>
          <p:nvPr/>
        </p:nvSpPr>
        <p:spPr>
          <a:xfrm>
            <a:off x="6421348" y="1264309"/>
            <a:ext cx="216000" cy="216000"/>
          </a:xfrm>
          <a:prstGeom prst="ellipse">
            <a:avLst/>
          </a:prstGeom>
          <a:solidFill>
            <a:srgbClr val="43B02A"/>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a:solidFill>
                  <a:schemeClr val="bg1"/>
                </a:solidFill>
              </a:rPr>
              <a:t>4</a:t>
            </a:r>
          </a:p>
        </p:txBody>
      </p:sp>
      <p:sp>
        <p:nvSpPr>
          <p:cNvPr id="64" name="Rechteck 63"/>
          <p:cNvSpPr/>
          <p:nvPr/>
        </p:nvSpPr>
        <p:spPr>
          <a:xfrm>
            <a:off x="2409115" y="1217259"/>
            <a:ext cx="3895200" cy="307273"/>
          </a:xfrm>
          <a:prstGeom prst="rect">
            <a:avLst/>
          </a:prstGeom>
          <a:solidFill>
            <a:srgbClr val="009A44"/>
          </a:solid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WITHOUT APPRAISAL</a:t>
            </a:r>
          </a:p>
        </p:txBody>
      </p:sp>
      <p:sp>
        <p:nvSpPr>
          <p:cNvPr id="65" name="Ellipse 64"/>
          <p:cNvSpPr/>
          <p:nvPr/>
        </p:nvSpPr>
        <p:spPr>
          <a:xfrm>
            <a:off x="2446338" y="1262895"/>
            <a:ext cx="216000" cy="216000"/>
          </a:xfrm>
          <a:prstGeom prst="ellipse">
            <a:avLst/>
          </a:prstGeom>
          <a:solidFill>
            <a:srgbClr val="009A44"/>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1000" b="1" dirty="0" smtClean="0">
                <a:solidFill>
                  <a:schemeClr val="bg1"/>
                </a:solidFill>
              </a:rPr>
              <a:t>3</a:t>
            </a:r>
            <a:endParaRPr lang="en-US" sz="1000" b="1" dirty="0">
              <a:solidFill>
                <a:schemeClr val="bg1"/>
              </a:solidFill>
            </a:endParaRPr>
          </a:p>
        </p:txBody>
      </p:sp>
      <p:sp>
        <p:nvSpPr>
          <p:cNvPr id="67" name="Rechteck 66"/>
          <p:cNvSpPr/>
          <p:nvPr/>
        </p:nvSpPr>
        <p:spPr>
          <a:xfrm>
            <a:off x="2409115" y="1518271"/>
            <a:ext cx="3895200" cy="4115002"/>
          </a:xfrm>
          <a:prstGeom prst="rect">
            <a:avLst/>
          </a:prstGeom>
          <a:noFill/>
          <a:ln w="381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66" name="Rechteck 65"/>
          <p:cNvSpPr/>
          <p:nvPr/>
        </p:nvSpPr>
        <p:spPr>
          <a:xfrm>
            <a:off x="2376687" y="1193880"/>
            <a:ext cx="7027385" cy="4476202"/>
          </a:xfrm>
          <a:prstGeom prst="rect">
            <a:avLst/>
          </a:prstGeom>
          <a:noFill/>
          <a:ln w="381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49" name="Rechteck 48"/>
          <p:cNvSpPr/>
          <p:nvPr/>
        </p:nvSpPr>
        <p:spPr>
          <a:xfrm>
            <a:off x="488950" y="6019962"/>
            <a:ext cx="8928000" cy="180000"/>
          </a:xfrm>
          <a:prstGeom prst="rect">
            <a:avLst/>
          </a:prstGeom>
          <a:solidFill>
            <a:srgbClr val="BC204B"/>
          </a:solidFill>
          <a:ln w="9525">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800" dirty="0" smtClean="0"/>
              <a:t>The use of objective benchmarks/third-party studies (market development, competitor analysis, economic development, etc.) is absolutely essential for a reasonable assessment and appraisal. </a:t>
            </a:r>
            <a:endParaRPr lang="en-US" sz="800" dirty="0"/>
          </a:p>
        </p:txBody>
      </p:sp>
    </p:spTree>
    <p:extLst>
      <p:ext uri="{BB962C8B-B14F-4D97-AF65-F5344CB8AC3E}">
        <p14:creationId xmlns:p14="http://schemas.microsoft.com/office/powerpoint/2010/main" val="132822322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a:xfrm>
            <a:off x="488950" y="1195282"/>
            <a:ext cx="1747838" cy="4474800"/>
          </a:xfrm>
          <a:ln w="38100"/>
        </p:spPr>
        <p:txBody>
          <a:bodyPr/>
          <a:lstStyle/>
          <a:p>
            <a:r>
              <a:rPr lang="en-US" noProof="0" dirty="0" smtClean="0"/>
              <a:t>The financial plan is highly sensitive to the change in product mix as well as to the Working Capital assumptions. </a:t>
            </a:r>
          </a:p>
          <a:p>
            <a:r>
              <a:rPr lang="en-US" noProof="0" dirty="0" smtClean="0"/>
              <a:t>Productivity measures need to be closely monitored and additional  Working Capital measures need to be defined and implemented to secure the reproducibility of the plan.</a:t>
            </a:r>
          </a:p>
          <a:p>
            <a:r>
              <a:rPr lang="en-US" noProof="0" dirty="0" smtClean="0"/>
              <a:t>No cumulative sensitivities have been analyzed. </a:t>
            </a:r>
            <a:endParaRPr lang="en-US" noProof="0" dirty="0"/>
          </a:p>
        </p:txBody>
      </p:sp>
      <p:sp>
        <p:nvSpPr>
          <p:cNvPr id="4" name="Titel 3"/>
          <p:cNvSpPr>
            <a:spLocks noGrp="1"/>
          </p:cNvSpPr>
          <p:nvPr>
            <p:ph type="title"/>
          </p:nvPr>
        </p:nvSpPr>
        <p:spPr>
          <a:xfrm>
            <a:off x="488950" y="451575"/>
            <a:ext cx="8997950" cy="723600"/>
          </a:xfrm>
        </p:spPr>
        <p:txBody>
          <a:bodyPr/>
          <a:lstStyle/>
          <a:p>
            <a:r>
              <a:rPr lang="en-US" noProof="0" dirty="0" smtClean="0"/>
              <a:t>Sensitization</a:t>
            </a:r>
            <a:endParaRPr lang="en-US" noProof="0" dirty="0"/>
          </a:p>
        </p:txBody>
      </p:sp>
      <p:sp>
        <p:nvSpPr>
          <p:cNvPr id="3" name="Textplatzhalter 2"/>
          <p:cNvSpPr>
            <a:spLocks noGrp="1"/>
          </p:cNvSpPr>
          <p:nvPr>
            <p:ph type="body" sz="quarter" idx="13"/>
          </p:nvPr>
        </p:nvSpPr>
        <p:spPr/>
        <p:txBody>
          <a:bodyPr/>
          <a:lstStyle/>
          <a:p>
            <a:r>
              <a:rPr lang="en-US" noProof="0" dirty="0" smtClean="0"/>
              <a:t>Planning Premises</a:t>
            </a:r>
            <a:endParaRPr lang="en-US" noProof="0" dirty="0"/>
          </a:p>
        </p:txBody>
      </p:sp>
      <p:sp>
        <p:nvSpPr>
          <p:cNvPr id="74" name="Text Box 8"/>
          <p:cNvSpPr txBox="1">
            <a:spLocks noChangeArrowheads="1"/>
          </p:cNvSpPr>
          <p:nvPr>
            <p:custDataLst>
              <p:tags r:id="rId1"/>
            </p:custDataLst>
          </p:nvPr>
        </p:nvSpPr>
        <p:spPr bwMode="gray">
          <a:xfrm>
            <a:off x="2446338" y="5592048"/>
            <a:ext cx="3397251" cy="124540"/>
          </a:xfrm>
          <a:prstGeom prst="rect">
            <a:avLst/>
          </a:prstGeom>
          <a:noFill/>
          <a:ln w="6350">
            <a:noFill/>
            <a:miter lim="800000"/>
            <a:headEnd type="none" w="sm" len="sm"/>
            <a:tailEnd type="none" w="sm" len="sm"/>
          </a:ln>
          <a:effectLst/>
        </p:spPr>
        <p:txBody>
          <a:bodyPr wrap="square" lIns="0" tIns="0" rIns="0" bIns="0" anchor="b">
            <a:noAutofit/>
          </a:bodyPr>
          <a:lstStyle/>
          <a:p>
            <a:pPr marL="534988" indent="-534988" defTabSz="762000" eaLnBrk="0" hangingPunct="0">
              <a:spcBef>
                <a:spcPts val="200"/>
              </a:spcBef>
              <a:tabLst>
                <a:tab pos="355600" algn="l"/>
              </a:tabLst>
            </a:pPr>
            <a:r>
              <a:rPr lang="en-US" sz="600" dirty="0" smtClean="0">
                <a:cs typeface="Arial" pitchFamily="34" charset="0"/>
              </a:rPr>
              <a:t>Source:	Company information.</a:t>
            </a:r>
            <a:endParaRPr lang="en-US" sz="600" dirty="0">
              <a:cs typeface="Arial" pitchFamily="34" charset="0"/>
            </a:endParaRPr>
          </a:p>
        </p:txBody>
      </p:sp>
      <p:graphicFrame>
        <p:nvGraphicFramePr>
          <p:cNvPr id="28" name="Group 3"/>
          <p:cNvGraphicFramePr>
            <a:graphicFrameLocks noGrp="1"/>
          </p:cNvGraphicFramePr>
          <p:nvPr>
            <p:custDataLst>
              <p:tags r:id="rId2"/>
            </p:custDataLst>
            <p:extLst>
              <p:ext uri="{D42A27DB-BD31-4B8C-83A1-F6EECF244321}">
                <p14:modId xmlns:p14="http://schemas.microsoft.com/office/powerpoint/2010/main" val="3011880899"/>
              </p:ext>
            </p:extLst>
          </p:nvPr>
        </p:nvGraphicFramePr>
        <p:xfrm>
          <a:off x="2446339" y="1707430"/>
          <a:ext cx="6971945" cy="2307840"/>
        </p:xfrm>
        <a:graphic>
          <a:graphicData uri="http://schemas.openxmlformats.org/drawingml/2006/table">
            <a:tbl>
              <a:tblPr/>
              <a:tblGrid>
                <a:gridCol w="2345153"/>
                <a:gridCol w="578349"/>
                <a:gridCol w="578349"/>
                <a:gridCol w="578349"/>
                <a:gridCol w="578349"/>
                <a:gridCol w="578349"/>
                <a:gridCol w="578349"/>
                <a:gridCol w="578349"/>
                <a:gridCol w="578349"/>
              </a:tblGrid>
              <a:tr h="252000">
                <a:tc gridSpan="9">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1000" b="1" i="0" u="none" strike="noStrike" cap="none" normalizeH="0" baseline="0" noProof="0" dirty="0" smtClean="0">
                          <a:ln>
                            <a:noFill/>
                          </a:ln>
                          <a:solidFill>
                            <a:schemeClr val="bg1"/>
                          </a:solidFill>
                          <a:effectLst/>
                          <a:latin typeface="+mn-lt"/>
                          <a:cs typeface="Arial" pitchFamily="34" charset="0"/>
                        </a:rPr>
                        <a:t>Sensitivities</a:t>
                      </a:r>
                      <a:r>
                        <a:rPr kumimoji="0" lang="en-US" sz="900" b="1" i="0" u="none" strike="noStrike" cap="none" normalizeH="0" baseline="0" noProof="0" dirty="0" smtClean="0">
                          <a:ln>
                            <a:noFill/>
                          </a:ln>
                          <a:solidFill>
                            <a:schemeClr val="bg1"/>
                          </a:solidFill>
                          <a:effectLst/>
                          <a:latin typeface="+mn-lt"/>
                          <a:cs typeface="Arial" pitchFamily="34" charset="0"/>
                        </a:rPr>
                        <a:t> </a:t>
                      </a:r>
                      <a:endParaRPr kumimoji="0" lang="en-US" sz="900" b="1" i="0" u="none" strike="noStrike" cap="none" normalizeH="0" baseline="0" noProof="0" dirty="0">
                        <a:ln>
                          <a:noFill/>
                        </a:ln>
                        <a:solidFill>
                          <a:schemeClr val="bg1"/>
                        </a:solidFill>
                        <a:effectLst/>
                        <a:latin typeface="+mn-lt"/>
                        <a:cs typeface="Arial" pitchFamily="34" charset="0"/>
                      </a:endParaRPr>
                    </a:p>
                  </a:txBody>
                  <a:tcPr marL="54000" marR="54000" marT="54000" marB="54000" anchor="ctr" horzOverflow="overflow">
                    <a:lnL w="9525" cap="flat" cmpd="sng" algn="ctr">
                      <a:solidFill>
                        <a:schemeClr val="tx2"/>
                      </a:solid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tx2"/>
                      </a:solidFill>
                      <a:prstDash val="solid"/>
                      <a:round/>
                      <a:headEnd type="none" w="med" len="med"/>
                      <a:tailEnd type="none" w="med" len="med"/>
                    </a:lnB>
                    <a:lnTlToBr>
                      <a:noFill/>
                    </a:lnTlToBr>
                    <a:lnBlToTr>
                      <a:noFill/>
                    </a:lnBlToTr>
                    <a:solidFill>
                      <a:schemeClr val="tx2"/>
                    </a:solidFill>
                  </a:tcPr>
                </a:tc>
                <a:tc hMerge="1">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endParaRPr kumimoji="0" lang="en-GB"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6350" cap="flat" cmpd="sng" algn="ctr">
                      <a:solidFill>
                        <a:srgbClr val="409DAD"/>
                      </a:solidFill>
                      <a:prstDash val="solid"/>
                      <a:round/>
                      <a:headEnd type="none" w="med" len="med"/>
                      <a:tailEnd type="none" w="med" len="med"/>
                    </a:lnL>
                    <a:lnR w="6350" cap="flat" cmpd="sng" algn="ctr">
                      <a:solidFill>
                        <a:srgbClr val="409DAD"/>
                      </a:solidFill>
                      <a:prstDash val="solid"/>
                      <a:round/>
                      <a:headEnd type="none" w="med" len="med"/>
                      <a:tailEnd type="none" w="med" len="med"/>
                    </a:lnR>
                    <a:lnT w="6350" cap="flat" cmpd="sng" algn="ctr">
                      <a:solidFill>
                        <a:srgbClr val="409DAD"/>
                      </a:solidFill>
                      <a:prstDash val="solid"/>
                      <a:round/>
                      <a:headEnd type="none" w="med" len="med"/>
                      <a:tailEnd type="none" w="med" len="med"/>
                    </a:lnT>
                    <a:lnB w="6350" cap="flat" cmpd="sng" algn="ctr">
                      <a:solidFill>
                        <a:srgbClr val="409DAD"/>
                      </a:solidFill>
                      <a:prstDash val="solid"/>
                      <a:round/>
                      <a:headEnd type="none" w="med" len="med"/>
                      <a:tailEnd type="none" w="med" len="med"/>
                    </a:lnB>
                    <a:lnTlToBr>
                      <a:noFill/>
                    </a:lnTlToBr>
                    <a:lnBlToTr>
                      <a:noFill/>
                    </a:lnBlToTr>
                    <a:solidFill>
                      <a:schemeClr val="tx2"/>
                    </a:solidFill>
                  </a:tcPr>
                </a:tc>
                <a:tc hMerge="1">
                  <a:txBody>
                    <a:bodyPr/>
                    <a:lstStyle/>
                    <a:p>
                      <a:endParaRPr lang="en-GB"/>
                    </a:p>
                  </a:txBody>
                  <a:tcPr/>
                </a:tc>
                <a:tc hMerge="1">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endParaRPr kumimoji="0" lang="en-GB"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6350" cap="flat" cmpd="sng" algn="ctr">
                      <a:solidFill>
                        <a:srgbClr val="409DAD"/>
                      </a:solidFill>
                      <a:prstDash val="solid"/>
                      <a:round/>
                      <a:headEnd type="none" w="med" len="med"/>
                      <a:tailEnd type="none" w="med" len="med"/>
                    </a:lnL>
                    <a:lnR w="6350" cap="flat" cmpd="sng" algn="ctr">
                      <a:solidFill>
                        <a:srgbClr val="409DAD"/>
                      </a:solidFill>
                      <a:prstDash val="solid"/>
                      <a:round/>
                      <a:headEnd type="none" w="med" len="med"/>
                      <a:tailEnd type="none" w="med" len="med"/>
                    </a:lnR>
                    <a:lnT w="6350" cap="flat" cmpd="sng" algn="ctr">
                      <a:solidFill>
                        <a:srgbClr val="409DAD"/>
                      </a:solidFill>
                      <a:prstDash val="solid"/>
                      <a:round/>
                      <a:headEnd type="none" w="med" len="med"/>
                      <a:tailEnd type="none" w="med" len="med"/>
                    </a:lnT>
                    <a:lnB w="6350" cap="flat" cmpd="sng" algn="ctr">
                      <a:solidFill>
                        <a:srgbClr val="409DAD"/>
                      </a:solidFill>
                      <a:prstDash val="solid"/>
                      <a:round/>
                      <a:headEnd type="none" w="med" len="med"/>
                      <a:tailEnd type="none" w="med" len="med"/>
                    </a:lnB>
                    <a:lnTlToBr>
                      <a:noFill/>
                    </a:lnTlToBr>
                    <a:lnBlToTr>
                      <a:noFill/>
                    </a:lnBlToTr>
                    <a:solidFill>
                      <a:schemeClr val="tx2"/>
                    </a:solidFill>
                  </a:tcPr>
                </a:tc>
                <a:tc hMerge="1">
                  <a:txBody>
                    <a:bodyPr/>
                    <a:lstStyle/>
                    <a:p>
                      <a:endParaRPr lang="en-GB"/>
                    </a:p>
                  </a:txBody>
                  <a:tcPr/>
                </a:tc>
                <a:tc hMerge="1">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endParaRPr kumimoji="0" lang="en-GB"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6350" cap="flat" cmpd="sng" algn="ctr">
                      <a:solidFill>
                        <a:srgbClr val="409DAD"/>
                      </a:solidFill>
                      <a:prstDash val="solid"/>
                      <a:round/>
                      <a:headEnd type="none" w="med" len="med"/>
                      <a:tailEnd type="none" w="med" len="med"/>
                    </a:lnL>
                    <a:lnR w="6350" cap="flat" cmpd="sng" algn="ctr">
                      <a:solidFill>
                        <a:srgbClr val="409DAD"/>
                      </a:solidFill>
                      <a:prstDash val="solid"/>
                      <a:round/>
                      <a:headEnd type="none" w="med" len="med"/>
                      <a:tailEnd type="none" w="med" len="med"/>
                    </a:lnR>
                    <a:lnT w="6350" cap="flat" cmpd="sng" algn="ctr">
                      <a:solidFill>
                        <a:srgbClr val="409DAD"/>
                      </a:solidFill>
                      <a:prstDash val="solid"/>
                      <a:round/>
                      <a:headEnd type="none" w="med" len="med"/>
                      <a:tailEnd type="none" w="med" len="med"/>
                    </a:lnT>
                    <a:lnB w="6350" cap="flat" cmpd="sng" algn="ctr">
                      <a:solidFill>
                        <a:srgbClr val="409DAD"/>
                      </a:solidFill>
                      <a:prstDash val="solid"/>
                      <a:round/>
                      <a:headEnd type="none" w="med" len="med"/>
                      <a:tailEnd type="none" w="med" len="med"/>
                    </a:lnB>
                    <a:lnTlToBr>
                      <a:noFill/>
                    </a:lnTlToBr>
                    <a:lnBlToTr>
                      <a:noFill/>
                    </a:lnBlToTr>
                    <a:solidFill>
                      <a:schemeClr val="tx2"/>
                    </a:solidFill>
                  </a:tcPr>
                </a:tc>
                <a:tc hMerge="1">
                  <a:txBody>
                    <a:bodyPr/>
                    <a:lstStyle/>
                    <a:p>
                      <a:endParaRPr lang="en-GB"/>
                    </a:p>
                  </a:txBody>
                  <a:tcPr/>
                </a:tc>
                <a:tc hMerge="1">
                  <a:txBody>
                    <a:bodyPr/>
                    <a:lstStyle/>
                    <a:p>
                      <a:pPr marL="0" marR="0" lvl="4" indent="0" algn="l" defTabSz="914400" rtl="0" eaLnBrk="1" fontAlgn="auto" latinLnBrk="0" hangingPunct="1">
                        <a:lnSpc>
                          <a:spcPct val="100000"/>
                        </a:lnSpc>
                        <a:spcBef>
                          <a:spcPts val="600"/>
                        </a:spcBef>
                        <a:spcAft>
                          <a:spcPts val="0"/>
                        </a:spcAft>
                        <a:buClr>
                          <a:srgbClr val="97989A"/>
                        </a:buClr>
                        <a:buSzTx/>
                        <a:buFont typeface="Arial" pitchFamily="34" charset="0"/>
                        <a:buNone/>
                        <a:tabLst/>
                        <a:defRPr/>
                      </a:pPr>
                      <a:endParaRPr kumimoji="0" lang="en-GB" sz="900" b="1" i="0" u="none" strike="noStrike" kern="1200" cap="none" spc="0" normalizeH="0" baseline="0" noProof="0" dirty="0">
                        <a:ln>
                          <a:noFill/>
                        </a:ln>
                        <a:solidFill>
                          <a:schemeClr val="bg1"/>
                        </a:solidFill>
                        <a:effectLst/>
                        <a:uLnTx/>
                        <a:uFillTx/>
                        <a:latin typeface="+mn-lt"/>
                        <a:ea typeface="+mn-ea"/>
                        <a:cs typeface="Arial" pitchFamily="34" charset="0"/>
                      </a:endParaRPr>
                    </a:p>
                  </a:txBody>
                  <a:tcPr marL="54000" marR="54000" marT="54000" marB="54000" anchor="ctr" horzOverflow="overflow">
                    <a:lnL w="6350" cap="flat" cmpd="sng" algn="ctr">
                      <a:solidFill>
                        <a:srgbClr val="409DAD"/>
                      </a:solidFill>
                      <a:prstDash val="solid"/>
                      <a:round/>
                      <a:headEnd type="none" w="med" len="med"/>
                      <a:tailEnd type="none" w="med" len="med"/>
                    </a:lnL>
                    <a:lnR w="6350" cap="flat" cmpd="sng" algn="ctr">
                      <a:solidFill>
                        <a:srgbClr val="409DAD"/>
                      </a:solidFill>
                      <a:prstDash val="solid"/>
                      <a:round/>
                      <a:headEnd type="none" w="med" len="med"/>
                      <a:tailEnd type="none" w="med" len="med"/>
                    </a:lnR>
                    <a:lnT w="6350" cap="flat" cmpd="sng" algn="ctr">
                      <a:solidFill>
                        <a:srgbClr val="409DAD"/>
                      </a:solidFill>
                      <a:prstDash val="solid"/>
                      <a:round/>
                      <a:headEnd type="none" w="med" len="med"/>
                      <a:tailEnd type="none" w="med" len="med"/>
                    </a:lnT>
                    <a:lnB w="6350" cap="flat" cmpd="sng" algn="ctr">
                      <a:solidFill>
                        <a:srgbClr val="409DAD"/>
                      </a:solidFill>
                      <a:prstDash val="solid"/>
                      <a:round/>
                      <a:headEnd type="none" w="med" len="med"/>
                      <a:tailEnd type="none" w="med" len="med"/>
                    </a:lnB>
                    <a:lnTlToBr>
                      <a:noFill/>
                    </a:lnTlToBr>
                    <a:lnBlToTr>
                      <a:noFill/>
                    </a:lnBlToTr>
                    <a:solidFill>
                      <a:schemeClr val="tx2"/>
                    </a:solidFill>
                  </a:tcPr>
                </a:tc>
                <a:tc hMerge="1">
                  <a:txBody>
                    <a:bodyPr/>
                    <a:lstStyle/>
                    <a:p>
                      <a:endParaRPr lang="en-GB"/>
                    </a:p>
                  </a:txBody>
                  <a:tcPr/>
                </a:tc>
              </a:tr>
              <a:tr h="252000">
                <a:tc>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1000" b="1" i="0" u="none" strike="noStrike" kern="1200" cap="none" normalizeH="0" baseline="0" noProof="0" dirty="0" smtClean="0">
                          <a:ln>
                            <a:noFill/>
                          </a:ln>
                          <a:solidFill>
                            <a:schemeClr val="bg1"/>
                          </a:solidFill>
                          <a:effectLst/>
                          <a:latin typeface="+mn-lt"/>
                          <a:ea typeface="+mn-ea"/>
                          <a:cs typeface="Arial" pitchFamily="34" charset="0"/>
                        </a:rPr>
                        <a:t>Description</a:t>
                      </a:r>
                      <a:endParaRPr kumimoji="0" lang="en-US" sz="1000" b="1" i="0" u="none" strike="noStrike" kern="1200" cap="none" normalizeH="0" baseline="0" noProof="0" dirty="0">
                        <a:ln>
                          <a:noFill/>
                        </a:ln>
                        <a:solidFill>
                          <a:schemeClr val="bg1"/>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gridSpan="2">
                  <a:txBody>
                    <a:bodyPr/>
                    <a:lstStyle/>
                    <a:p>
                      <a:pPr marL="177800" marR="0" lvl="2" indent="-177800" algn="ct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1000" b="1" i="0" u="none" strike="noStrike" kern="1200" cap="none" normalizeH="0" baseline="0" noProof="0" dirty="0" smtClean="0">
                          <a:ln>
                            <a:noFill/>
                          </a:ln>
                          <a:solidFill>
                            <a:schemeClr val="bg1"/>
                          </a:solidFill>
                          <a:effectLst/>
                          <a:latin typeface="+mn-lt"/>
                          <a:ea typeface="+mn-ea"/>
                          <a:cs typeface="Arial" pitchFamily="34" charset="0"/>
                        </a:rPr>
                        <a:t>FC 2013</a:t>
                      </a:r>
                    </a:p>
                  </a:txBody>
                  <a:tcPr marL="54000" marR="54000" marT="54000" marB="54000"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endParaRPr lang="en-GB"/>
                    </a:p>
                  </a:txBody>
                  <a:tcPr/>
                </a:tc>
                <a:tc gridSpan="2">
                  <a:txBody>
                    <a:bodyPr/>
                    <a:lstStyle/>
                    <a:p>
                      <a:pPr marL="177800" marR="0" lvl="2" indent="-177800" algn="ct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1000" b="1" i="0" u="none" strike="noStrike" kern="1200" cap="none" normalizeH="0" baseline="0" noProof="0" dirty="0" smtClean="0">
                          <a:ln>
                            <a:noFill/>
                          </a:ln>
                          <a:solidFill>
                            <a:schemeClr val="bg1"/>
                          </a:solidFill>
                          <a:effectLst/>
                          <a:latin typeface="+mn-lt"/>
                          <a:ea typeface="+mn-ea"/>
                          <a:cs typeface="Arial" pitchFamily="34" charset="0"/>
                        </a:rPr>
                        <a:t>2014</a:t>
                      </a:r>
                    </a:p>
                  </a:txBody>
                  <a:tcPr marL="54000" marR="54000" marT="54000" marB="54000"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endParaRPr lang="en-GB"/>
                    </a:p>
                  </a:txBody>
                  <a:tcPr/>
                </a:tc>
                <a:tc gridSpan="2">
                  <a:txBody>
                    <a:bodyPr/>
                    <a:lstStyle/>
                    <a:p>
                      <a:pPr marL="0" marR="0" lvl="0" indent="0" algn="ctr" defTabSz="762000" rtl="0" eaLnBrk="1" fontAlgn="base" latinLnBrk="0" hangingPunct="1">
                        <a:lnSpc>
                          <a:spcPct val="100000"/>
                        </a:lnSpc>
                        <a:spcBef>
                          <a:spcPts val="600"/>
                        </a:spcBef>
                        <a:spcAft>
                          <a:spcPct val="0"/>
                        </a:spcAft>
                        <a:buClrTx/>
                        <a:buSzTx/>
                        <a:buFontTx/>
                        <a:buNone/>
                        <a:tabLst/>
                        <a:defRPr/>
                      </a:pPr>
                      <a:r>
                        <a:rPr kumimoji="0" lang="en-US" sz="1000" b="1" i="0" u="none" strike="noStrike" kern="1200" cap="none" normalizeH="0" baseline="0" noProof="0" dirty="0" smtClean="0">
                          <a:ln>
                            <a:noFill/>
                          </a:ln>
                          <a:solidFill>
                            <a:schemeClr val="bg1"/>
                          </a:solidFill>
                          <a:effectLst/>
                          <a:latin typeface="+mn-lt"/>
                          <a:ea typeface="+mn-ea"/>
                          <a:cs typeface="Arial" pitchFamily="34" charset="0"/>
                        </a:rPr>
                        <a:t>2015</a:t>
                      </a:r>
                    </a:p>
                  </a:txBody>
                  <a:tcPr marL="54000" marR="54000" marT="54000" marB="54000" horzOverflow="overflow">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endParaRPr lang="en-GB"/>
                    </a:p>
                  </a:txBody>
                  <a:tcPr/>
                </a:tc>
                <a:tc gridSpan="2">
                  <a:txBody>
                    <a:bodyPr/>
                    <a:lstStyle/>
                    <a:p>
                      <a:pPr marL="177800" marR="0" lvl="2" indent="-177800" algn="ctr" defTabSz="914400" rtl="0" eaLnBrk="1" fontAlgn="auto" latinLnBrk="0" hangingPunct="1">
                        <a:lnSpc>
                          <a:spcPct val="100000"/>
                        </a:lnSpc>
                        <a:spcBef>
                          <a:spcPts val="600"/>
                        </a:spcBef>
                        <a:spcAft>
                          <a:spcPts val="0"/>
                        </a:spcAft>
                        <a:buClr>
                          <a:srgbClr val="97989A"/>
                        </a:buClr>
                        <a:buSzTx/>
                        <a:buFont typeface="Arial" pitchFamily="34" charset="0"/>
                        <a:buNone/>
                        <a:tabLst/>
                        <a:defRPr/>
                      </a:pPr>
                      <a:r>
                        <a:rPr kumimoji="0" lang="en-US" sz="1000" b="1" i="0" u="none" strike="noStrike" kern="1200" cap="none" normalizeH="0" baseline="0" noProof="0" dirty="0" smtClean="0">
                          <a:ln>
                            <a:noFill/>
                          </a:ln>
                          <a:solidFill>
                            <a:schemeClr val="bg1"/>
                          </a:solidFill>
                          <a:effectLst/>
                          <a:latin typeface="+mn-lt"/>
                          <a:ea typeface="+mn-ea"/>
                          <a:cs typeface="Arial" pitchFamily="34" charset="0"/>
                        </a:rPr>
                        <a:t>2016</a:t>
                      </a:r>
                    </a:p>
                  </a:txBody>
                  <a:tcPr marL="54000" marR="54000" marT="54000" marB="54000" horzOverflow="overflow">
                    <a:lnL w="9525" cap="flat" cmpd="sng" algn="ctr">
                      <a:solidFill>
                        <a:schemeClr val="bg1"/>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tx2"/>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accent3"/>
                    </a:solidFill>
                  </a:tcPr>
                </a:tc>
                <a:tc hMerge="1">
                  <a:txBody>
                    <a:bodyPr/>
                    <a:lstStyle/>
                    <a:p>
                      <a:endParaRPr lang="en-GB"/>
                    </a:p>
                  </a:txBody>
                  <a:tcPr/>
                </a:tc>
              </a:tr>
              <a:tr h="297840">
                <a:tc rowSpan="2">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rgbClr val="00338D"/>
                          </a:solidFill>
                          <a:effectLst/>
                          <a:latin typeface="+mn-lt"/>
                          <a:ea typeface="+mn-ea"/>
                          <a:cs typeface="Arial" pitchFamily="34" charset="0"/>
                        </a:rPr>
                        <a:t>Sales price (product mix)</a:t>
                      </a:r>
                    </a:p>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0" i="0" u="none" strike="noStrike" kern="1200" cap="none" normalizeH="0" baseline="0" noProof="0" dirty="0" smtClean="0">
                          <a:ln>
                            <a:noFill/>
                          </a:ln>
                          <a:solidFill>
                            <a:srgbClr val="00338D"/>
                          </a:solidFill>
                          <a:effectLst/>
                          <a:latin typeface="+mn-lt"/>
                          <a:ea typeface="+mn-ea"/>
                          <a:cs typeface="Arial" pitchFamily="34" charset="0"/>
                        </a:rPr>
                        <a:t>Reduction of the planned packaged goods share by </a:t>
                      </a:r>
                      <a:r>
                        <a:rPr kumimoji="0" lang="en-US" sz="900" b="1" i="0" u="none" strike="noStrike" kern="1200" cap="none" normalizeH="0" baseline="0" noProof="0" dirty="0" smtClean="0">
                          <a:ln>
                            <a:noFill/>
                          </a:ln>
                          <a:solidFill>
                            <a:srgbClr val="00338D"/>
                          </a:solidFill>
                          <a:effectLst/>
                          <a:latin typeface="+mn-lt"/>
                          <a:ea typeface="+mn-ea"/>
                          <a:cs typeface="Arial" pitchFamily="34" charset="0"/>
                        </a:rPr>
                        <a:t>[…]</a:t>
                      </a:r>
                      <a:r>
                        <a:rPr kumimoji="0" lang="en-US" sz="900" b="0" i="0" u="none" strike="noStrike" kern="1200" cap="none" normalizeH="0" baseline="0" noProof="0" dirty="0" smtClean="0">
                          <a:ln>
                            <a:noFill/>
                          </a:ln>
                          <a:solidFill>
                            <a:srgbClr val="00338D"/>
                          </a:solidFill>
                          <a:effectLst/>
                          <a:latin typeface="+mn-lt"/>
                          <a:ea typeface="+mn-ea"/>
                          <a:cs typeface="Arial" pitchFamily="34" charset="0"/>
                        </a:rPr>
                        <a:t>%</a:t>
                      </a:r>
                      <a:endParaRPr kumimoji="0" lang="en-US" sz="900" b="0" i="0" u="none" strike="noStrike" kern="1200" cap="none" normalizeH="0" baseline="0" noProof="0" dirty="0">
                        <a:ln>
                          <a:noFill/>
                        </a:ln>
                        <a:solidFill>
                          <a:srgbClr val="00338D"/>
                        </a:solidFill>
                        <a:effectLst/>
                        <a:latin typeface="+mn-lt"/>
                        <a:ea typeface="+mn-ea"/>
                        <a:cs typeface="Arial" pitchFamily="34" charset="0"/>
                      </a:endParaRP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r>
              <a:tr h="297840">
                <a:tc vMerge="1">
                  <a:txBody>
                    <a:bodyPr/>
                    <a:lstStyle/>
                    <a:p>
                      <a:endParaRPr lang="en-GB"/>
                    </a:p>
                  </a:txBody>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r>
              <a:tr h="297840">
                <a:tc rowSpan="2">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rgbClr val="00338D"/>
                          </a:solidFill>
                          <a:effectLst/>
                          <a:latin typeface="+mn-lt"/>
                          <a:ea typeface="+mn-ea"/>
                          <a:cs typeface="Arial" pitchFamily="34" charset="0"/>
                        </a:rPr>
                        <a:t>Cost of material (productivity)</a:t>
                      </a:r>
                    </a:p>
                    <a:p>
                      <a:pPr marL="0" marR="0" lvl="0" indent="0" algn="l" defTabSz="762000" rtl="0" eaLnBrk="1" fontAlgn="base" latinLnBrk="0" hangingPunct="1">
                        <a:lnSpc>
                          <a:spcPct val="100000"/>
                        </a:lnSpc>
                        <a:spcBef>
                          <a:spcPts val="600"/>
                        </a:spcBef>
                        <a:spcAft>
                          <a:spcPct val="0"/>
                        </a:spcAft>
                        <a:buClrTx/>
                        <a:buSzTx/>
                        <a:buFontTx/>
                        <a:buNone/>
                        <a:tabLst/>
                        <a:defRPr/>
                      </a:pPr>
                      <a:r>
                        <a:rPr kumimoji="0" lang="en-US" sz="900" b="0" i="0" u="none" strike="noStrike" kern="1200" cap="none" normalizeH="0" baseline="0" noProof="0" dirty="0" smtClean="0">
                          <a:ln>
                            <a:noFill/>
                          </a:ln>
                          <a:solidFill>
                            <a:srgbClr val="00338D"/>
                          </a:solidFill>
                          <a:effectLst/>
                          <a:latin typeface="+mn-lt"/>
                          <a:ea typeface="+mn-ea"/>
                          <a:cs typeface="Arial" pitchFamily="34" charset="0"/>
                        </a:rPr>
                        <a:t>Reduction of the planned productivity increase by </a:t>
                      </a:r>
                      <a:r>
                        <a:rPr kumimoji="0" lang="en-US" sz="900" b="1" i="0" u="none" strike="noStrike" kern="1200" cap="none" normalizeH="0" baseline="0" noProof="0" dirty="0" smtClean="0">
                          <a:ln>
                            <a:noFill/>
                          </a:ln>
                          <a:solidFill>
                            <a:srgbClr val="00338D"/>
                          </a:solidFill>
                          <a:effectLst/>
                          <a:latin typeface="+mn-lt"/>
                          <a:ea typeface="+mn-ea"/>
                          <a:cs typeface="Arial" pitchFamily="34" charset="0"/>
                        </a:rPr>
                        <a:t>[…]</a:t>
                      </a:r>
                      <a:r>
                        <a:rPr kumimoji="0" lang="en-US" sz="900" b="0" i="0" u="none" strike="noStrike" kern="1200" cap="none" normalizeH="0" baseline="0" noProof="0" dirty="0" smtClean="0">
                          <a:ln>
                            <a:noFill/>
                          </a:ln>
                          <a:solidFill>
                            <a:srgbClr val="00338D"/>
                          </a:solidFill>
                          <a:effectLst/>
                          <a:latin typeface="+mn-lt"/>
                          <a:ea typeface="+mn-ea"/>
                          <a:cs typeface="Arial" pitchFamily="34" charset="0"/>
                        </a:rPr>
                        <a:t>%</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r>
              <a:tr h="297840">
                <a:tc vMerge="1">
                  <a:txBody>
                    <a:bodyPr/>
                    <a:lstStyle/>
                    <a:p>
                      <a:pPr marL="0" marR="0" lvl="0" indent="0" algn="l" defTabSz="762000" rtl="0" eaLnBrk="1" fontAlgn="base" latinLnBrk="0" hangingPunct="1">
                        <a:lnSpc>
                          <a:spcPct val="100000"/>
                        </a:lnSpc>
                        <a:spcBef>
                          <a:spcPts val="600"/>
                        </a:spcBef>
                        <a:spcAft>
                          <a:spcPct val="0"/>
                        </a:spcAft>
                        <a:buClrTx/>
                        <a:buSzTx/>
                        <a:buFontTx/>
                        <a:buNone/>
                        <a:tabLst/>
                      </a:pPr>
                      <a:endParaRPr kumimoji="0" lang="en-GB" sz="900" b="0" i="0" u="none" strike="noStrike" kern="1200" cap="none" normalizeH="0" baseline="0" noProof="0" dirty="0">
                        <a:ln>
                          <a:noFill/>
                        </a:ln>
                        <a:solidFill>
                          <a:schemeClr val="tx1"/>
                        </a:solidFill>
                        <a:effectLst/>
                        <a:latin typeface="+mj-lt"/>
                        <a:ea typeface="+mn-ea"/>
                        <a:cs typeface="Arial" pitchFamily="34" charset="0"/>
                      </a:endParaRPr>
                    </a:p>
                  </a:txBody>
                  <a:tcPr marL="54000" marR="54000" marT="54000" marB="54000" horzOverflow="overflow">
                    <a:lnL w="6350" cap="flat" cmpd="sng" algn="ctr">
                      <a:solidFill>
                        <a:srgbClr val="409DAD"/>
                      </a:solidFill>
                      <a:prstDash val="solid"/>
                      <a:round/>
                      <a:headEnd type="none" w="med" len="med"/>
                      <a:tailEnd type="none" w="med" len="med"/>
                    </a:lnL>
                    <a:lnR w="6350" cap="flat" cmpd="sng" algn="ctr">
                      <a:solidFill>
                        <a:srgbClr val="409DAD"/>
                      </a:solidFill>
                      <a:prstDash val="solid"/>
                      <a:round/>
                      <a:headEnd type="none" w="med" len="med"/>
                      <a:tailEnd type="none" w="med" len="med"/>
                    </a:lnR>
                    <a:lnT w="6350" cap="flat" cmpd="sng" algn="ctr">
                      <a:solidFill>
                        <a:srgbClr val="409DAD"/>
                      </a:solidFill>
                      <a:prstDash val="solid"/>
                      <a:round/>
                      <a:headEnd type="none" w="med" len="med"/>
                      <a:tailEnd type="none" w="med" len="med"/>
                    </a:lnT>
                    <a:lnB w="6350" cap="flat" cmpd="sng" algn="ctr">
                      <a:solidFill>
                        <a:srgbClr val="409DAD"/>
                      </a:solidFill>
                      <a:prstDash val="solid"/>
                      <a:round/>
                      <a:headEnd type="none" w="med" len="med"/>
                      <a:tailEnd type="none" w="med" len="med"/>
                    </a:lnB>
                    <a:lnTlToBr>
                      <a:noFill/>
                    </a:lnTlToBr>
                    <a:lnBlToTr>
                      <a:noFill/>
                    </a:lnBlToTr>
                    <a:solidFill>
                      <a:schemeClr val="bg1"/>
                    </a:solid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r>
              <a:tr h="297840">
                <a:tc rowSpan="2">
                  <a:txBody>
                    <a:bodyPr/>
                    <a:lstStyle/>
                    <a:p>
                      <a:pPr marL="0" marR="0" lvl="0" indent="0" algn="l" defTabSz="762000" rtl="0" eaLnBrk="1" fontAlgn="base" latinLnBrk="0" hangingPunct="1">
                        <a:lnSpc>
                          <a:spcPct val="100000"/>
                        </a:lnSpc>
                        <a:spcBef>
                          <a:spcPts val="600"/>
                        </a:spcBef>
                        <a:spcAft>
                          <a:spcPct val="0"/>
                        </a:spcAft>
                        <a:buClrTx/>
                        <a:buSzTx/>
                        <a:buFontTx/>
                        <a:buNone/>
                        <a:tabLst/>
                      </a:pPr>
                      <a:r>
                        <a:rPr kumimoji="0" lang="en-US" sz="900" b="1" i="0" u="none" strike="noStrike" kern="1200" cap="none" normalizeH="0" baseline="0" noProof="0" dirty="0" smtClean="0">
                          <a:ln>
                            <a:noFill/>
                          </a:ln>
                          <a:solidFill>
                            <a:srgbClr val="00338D"/>
                          </a:solidFill>
                          <a:effectLst/>
                          <a:latin typeface="+mn-lt"/>
                          <a:ea typeface="+mn-ea"/>
                          <a:cs typeface="Arial" pitchFamily="34" charset="0"/>
                        </a:rPr>
                        <a:t>Working Capital (reduction of DSO) </a:t>
                      </a:r>
                    </a:p>
                    <a:p>
                      <a:pPr marL="0" marR="0" lvl="0" indent="0" algn="l" defTabSz="762000" rtl="0" eaLnBrk="1" fontAlgn="base" latinLnBrk="0" hangingPunct="1">
                        <a:lnSpc>
                          <a:spcPct val="100000"/>
                        </a:lnSpc>
                        <a:spcBef>
                          <a:spcPts val="600"/>
                        </a:spcBef>
                        <a:spcAft>
                          <a:spcPct val="0"/>
                        </a:spcAft>
                        <a:buClrTx/>
                        <a:buSzTx/>
                        <a:buFontTx/>
                        <a:buNone/>
                        <a:tabLst/>
                        <a:defRPr/>
                      </a:pPr>
                      <a:r>
                        <a:rPr kumimoji="0" lang="en-US" sz="900" b="0" i="0" u="none" strike="noStrike" kern="1200" cap="none" normalizeH="0" baseline="0" noProof="0" dirty="0" smtClean="0">
                          <a:ln>
                            <a:noFill/>
                          </a:ln>
                          <a:solidFill>
                            <a:srgbClr val="00338D"/>
                          </a:solidFill>
                          <a:effectLst/>
                          <a:latin typeface="+mn-lt"/>
                          <a:ea typeface="+mn-ea"/>
                          <a:cs typeface="Arial" pitchFamily="34" charset="0"/>
                        </a:rPr>
                        <a:t>Reduction of DSO target by </a:t>
                      </a:r>
                      <a:r>
                        <a:rPr kumimoji="0" lang="en-US" sz="900" b="1" i="0" u="none" strike="noStrike" kern="1200" cap="none" normalizeH="0" baseline="0" noProof="0" dirty="0" smtClean="0">
                          <a:ln>
                            <a:noFill/>
                          </a:ln>
                          <a:solidFill>
                            <a:srgbClr val="00338D"/>
                          </a:solidFill>
                          <a:effectLst/>
                          <a:latin typeface="+mn-lt"/>
                          <a:ea typeface="+mn-ea"/>
                          <a:cs typeface="Arial" pitchFamily="34" charset="0"/>
                        </a:rPr>
                        <a:t>[…]</a:t>
                      </a:r>
                      <a:r>
                        <a:rPr kumimoji="0" lang="en-US" sz="900" b="0" i="0" u="none" strike="noStrike" kern="1200" cap="none" normalizeH="0" baseline="0" noProof="0" dirty="0" smtClean="0">
                          <a:ln>
                            <a:noFill/>
                          </a:ln>
                          <a:solidFill>
                            <a:srgbClr val="00338D"/>
                          </a:solidFill>
                          <a:effectLst/>
                          <a:latin typeface="+mn-lt"/>
                          <a:ea typeface="+mn-ea"/>
                          <a:cs typeface="Arial" pitchFamily="34" charset="0"/>
                        </a:rPr>
                        <a:t>% on year by year basis </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solidFill>
                      <a:schemeClr val="bg1"/>
                    </a:solid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EBITDA</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r>
              <a:tr h="297840">
                <a:tc vMerge="1">
                  <a:txBody>
                    <a:bodyPr/>
                    <a:lstStyle/>
                    <a:p>
                      <a:pPr marL="0" marR="0" lvl="0" indent="0" algn="l" defTabSz="762000" rtl="0" eaLnBrk="1" fontAlgn="base" latinLnBrk="0" hangingPunct="1">
                        <a:lnSpc>
                          <a:spcPct val="100000"/>
                        </a:lnSpc>
                        <a:spcBef>
                          <a:spcPts val="600"/>
                        </a:spcBef>
                        <a:spcAft>
                          <a:spcPct val="0"/>
                        </a:spcAft>
                        <a:buClrTx/>
                        <a:buSzTx/>
                        <a:buFontTx/>
                        <a:buNone/>
                        <a:tabLst/>
                      </a:pPr>
                      <a:endParaRPr kumimoji="0" lang="en-GB" sz="900" b="0" i="0" u="none" strike="noStrike" kern="1200" cap="none" normalizeH="0" baseline="0" noProof="0" dirty="0">
                        <a:ln>
                          <a:noFill/>
                        </a:ln>
                        <a:solidFill>
                          <a:schemeClr val="tx1"/>
                        </a:solidFill>
                        <a:effectLst/>
                        <a:latin typeface="+mj-lt"/>
                        <a:ea typeface="+mn-ea"/>
                        <a:cs typeface="Arial" pitchFamily="34" charset="0"/>
                      </a:endParaRPr>
                    </a:p>
                  </a:txBody>
                  <a:tcPr marL="54000" marR="54000" marT="54000" marB="54000" horzOverflow="overflow">
                    <a:lnL w="6350" cap="flat" cmpd="sng" algn="ctr">
                      <a:solidFill>
                        <a:srgbClr val="409DAD"/>
                      </a:solidFill>
                      <a:prstDash val="solid"/>
                      <a:round/>
                      <a:headEnd type="none" w="med" len="med"/>
                      <a:tailEnd type="none" w="med" len="med"/>
                    </a:lnL>
                    <a:lnR w="6350" cap="flat" cmpd="sng" algn="ctr">
                      <a:solidFill>
                        <a:srgbClr val="409DAD"/>
                      </a:solidFill>
                      <a:prstDash val="solid"/>
                      <a:round/>
                      <a:headEnd type="none" w="med" len="med"/>
                      <a:tailEnd type="none" w="med" len="med"/>
                    </a:lnR>
                    <a:lnT w="6350" cap="flat" cmpd="sng" algn="ctr">
                      <a:solidFill>
                        <a:srgbClr val="409DAD"/>
                      </a:solidFill>
                      <a:prstDash val="solid"/>
                      <a:round/>
                      <a:headEnd type="none" w="med" len="med"/>
                      <a:tailEnd type="none" w="med" len="med"/>
                    </a:lnT>
                    <a:lnB w="6350" cap="flat" cmpd="sng" algn="ctr">
                      <a:solidFill>
                        <a:srgbClr val="409DAD"/>
                      </a:solidFill>
                      <a:prstDash val="solid"/>
                      <a:round/>
                      <a:headEnd type="none" w="med" len="med"/>
                      <a:tailEnd type="none" w="med" len="med"/>
                    </a:lnB>
                    <a:lnTlToBr>
                      <a:noFill/>
                    </a:lnTlToBr>
                    <a:lnBlToTr>
                      <a:noFill/>
                    </a:lnBlToTr>
                    <a:solidFill>
                      <a:schemeClr val="bg1"/>
                    </a:solid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l"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accent3"/>
                          </a:solidFill>
                          <a:effectLst/>
                          <a:uLnTx/>
                          <a:uFillTx/>
                          <a:latin typeface="+mn-lt"/>
                          <a:ea typeface="+mn-ea"/>
                          <a:cs typeface="Arial" pitchFamily="34" charset="0"/>
                        </a:rPr>
                        <a:t>CASH</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c>
                  <a:txBody>
                    <a:bodyPr/>
                    <a:lstStyle/>
                    <a:p>
                      <a:pPr marL="177800" marR="0" lvl="2" indent="-177800" algn="r" defTabSz="914400" rtl="0" eaLnBrk="1" fontAlgn="auto" latinLnBrk="0" hangingPunct="1">
                        <a:lnSpc>
                          <a:spcPct val="100000"/>
                        </a:lnSpc>
                        <a:spcBef>
                          <a:spcPts val="300"/>
                        </a:spcBef>
                        <a:spcAft>
                          <a:spcPts val="0"/>
                        </a:spcAft>
                        <a:buClr>
                          <a:srgbClr val="97989A"/>
                        </a:buClr>
                        <a:buSzTx/>
                        <a:buFont typeface="Arial" pitchFamily="34" charset="0"/>
                        <a:buNone/>
                        <a:tabLst/>
                        <a:defRPr/>
                      </a:pPr>
                      <a:r>
                        <a:rPr kumimoji="0" lang="en-US" sz="900" b="0" i="0" u="none" strike="noStrike" kern="1200" cap="none" spc="0" normalizeH="0" baseline="0" noProof="0" dirty="0" smtClean="0">
                          <a:ln>
                            <a:noFill/>
                          </a:ln>
                          <a:solidFill>
                            <a:schemeClr val="tx1"/>
                          </a:solidFill>
                          <a:effectLst/>
                          <a:uLnTx/>
                          <a:uFillTx/>
                          <a:latin typeface="+mn-lt"/>
                          <a:ea typeface="+mn-ea"/>
                          <a:cs typeface="Arial" pitchFamily="34" charset="0"/>
                        </a:rPr>
                        <a:t>€ … m</a:t>
                      </a:r>
                    </a:p>
                  </a:txBody>
                  <a:tcPr marL="54000" marR="54000" marT="54000" marB="54000" horzOverflow="overflow">
                    <a:lnL w="9525" cap="flat" cmpd="sng" algn="ctr">
                      <a:solidFill>
                        <a:schemeClr val="accent3"/>
                      </a:solidFill>
                      <a:prstDash val="solid"/>
                      <a:round/>
                      <a:headEnd type="none" w="med" len="med"/>
                      <a:tailEnd type="none" w="med" len="med"/>
                    </a:lnL>
                    <a:lnR w="9525" cap="flat" cmpd="sng" algn="ctr">
                      <a:solidFill>
                        <a:schemeClr val="accent3"/>
                      </a:solidFill>
                      <a:prstDash val="solid"/>
                      <a:round/>
                      <a:headEnd type="none" w="med" len="med"/>
                      <a:tailEnd type="none" w="med" len="med"/>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a:noFill/>
                    </a:lnTlToBr>
                    <a:lnBlToTr>
                      <a:noFill/>
                    </a:lnBlToTr>
                    <a:noFill/>
                  </a:tcPr>
                </a:tc>
              </a:tr>
            </a:tbl>
          </a:graphicData>
        </a:graphic>
      </p:graphicFrame>
      <p:sp>
        <p:nvSpPr>
          <p:cNvPr id="31" name="Text Placeholder 5"/>
          <p:cNvSpPr>
            <a:spLocks noGrp="1"/>
          </p:cNvSpPr>
          <p:nvPr>
            <p:ph type="body" sz="quarter" idx="4294967295"/>
          </p:nvPr>
        </p:nvSpPr>
        <p:spPr>
          <a:xfrm>
            <a:off x="2446337" y="4072819"/>
            <a:ext cx="6971949" cy="1948569"/>
          </a:xfrm>
          <a:prstGeom prst="rect">
            <a:avLst/>
          </a:prstGeom>
          <a:ln w="6350">
            <a:noFill/>
          </a:ln>
        </p:spPr>
        <p:txBody>
          <a:bodyPr vert="horz" lIns="0" tIns="0" rIns="0" bIns="0" rtlCol="0" anchor="t" anchorCtr="0">
            <a:noAutofit/>
          </a:bodyPr>
          <a:lstStyle/>
          <a:p>
            <a:endParaRPr lang="en-US" sz="1000" noProof="0" dirty="0" smtClean="0"/>
          </a:p>
          <a:p>
            <a:r>
              <a:rPr lang="en-US" sz="1000" noProof="0" dirty="0" smtClean="0"/>
              <a:t>Comment </a:t>
            </a:r>
          </a:p>
          <a:p>
            <a:pPr lvl="2"/>
            <a:r>
              <a:rPr lang="en-US" sz="1000" noProof="0" dirty="0" smtClean="0"/>
              <a:t>EBITDA is highly sensitive to the planned change in product mix</a:t>
            </a:r>
          </a:p>
          <a:p>
            <a:pPr lvl="2"/>
            <a:r>
              <a:rPr lang="en-US" sz="1000" noProof="0" dirty="0" smtClean="0"/>
              <a:t>As the planned productivity measures are prerequisite to the mix change, these need to be closely monitored</a:t>
            </a:r>
          </a:p>
          <a:p>
            <a:pPr lvl="2"/>
            <a:r>
              <a:rPr lang="en-US" sz="1000" noProof="0" dirty="0" smtClean="0"/>
              <a:t>The cash position is highly sensitive to the Working Capital assumptions</a:t>
            </a:r>
          </a:p>
          <a:p>
            <a:pPr lvl="2"/>
            <a:r>
              <a:rPr lang="en-US" sz="1000" noProof="0" dirty="0" smtClean="0"/>
              <a:t>Additional Working Capital measures need to be defined and implemented to secure the reproducibility of the plan</a:t>
            </a:r>
            <a:endParaRPr lang="en-US" sz="1000" noProof="0" dirty="0"/>
          </a:p>
        </p:txBody>
      </p:sp>
      <p:sp>
        <p:nvSpPr>
          <p:cNvPr id="14" name="Textfeld 23"/>
          <p:cNvSpPr txBox="1"/>
          <p:nvPr/>
        </p:nvSpPr>
        <p:spPr>
          <a:xfrm>
            <a:off x="2446338" y="1183443"/>
            <a:ext cx="6970712" cy="238957"/>
          </a:xfrm>
          <a:prstGeom prst="rect">
            <a:avLst/>
          </a:prstGeom>
          <a:solidFill>
            <a:schemeClr val="accent3"/>
          </a:solidFill>
          <a:ln w="9525">
            <a:solidFill>
              <a:srgbClr val="005EB8"/>
            </a:solidFill>
          </a:ln>
        </p:spPr>
        <p:txBody>
          <a:bodyPr wrap="square" lIns="54000" tIns="54000" rIns="54000" bIns="54000" rtlCol="0" anchor="ctr">
            <a:noAutofit/>
          </a:bodyPr>
          <a:lstStyle/>
          <a:p>
            <a:pPr defTabSz="762000">
              <a:lnSpc>
                <a:spcPct val="95000"/>
              </a:lnSpc>
              <a:spcBef>
                <a:spcPct val="60000"/>
              </a:spcBef>
              <a:buClr>
                <a:srgbClr val="000066"/>
              </a:buClr>
            </a:pPr>
            <a:r>
              <a:rPr lang="en-US" sz="1000" b="1" dirty="0">
                <a:solidFill>
                  <a:schemeClr val="bg1"/>
                </a:solidFill>
              </a:rPr>
              <a:t>What effect does a correction of an </a:t>
            </a:r>
            <a:r>
              <a:rPr lang="en-US" sz="1000" b="1" dirty="0" smtClean="0">
                <a:solidFill>
                  <a:schemeClr val="bg1"/>
                </a:solidFill>
              </a:rPr>
              <a:t>ambitious / volatile </a:t>
            </a:r>
            <a:r>
              <a:rPr lang="en-US" sz="1000" b="1" dirty="0">
                <a:solidFill>
                  <a:schemeClr val="bg1"/>
                </a:solidFill>
              </a:rPr>
              <a:t>premise have on the plan?</a:t>
            </a:r>
          </a:p>
        </p:txBody>
      </p:sp>
      <p:graphicFrame>
        <p:nvGraphicFramePr>
          <p:cNvPr id="11" name="Group 90"/>
          <p:cNvGraphicFramePr>
            <a:graphicFrameLocks noGrp="1"/>
          </p:cNvGraphicFramePr>
          <p:nvPr>
            <p:custDataLst>
              <p:tags r:id="rId3"/>
            </p:custDataLst>
            <p:extLst>
              <p:ext uri="{D42A27DB-BD31-4B8C-83A1-F6EECF244321}">
                <p14:modId xmlns:p14="http://schemas.microsoft.com/office/powerpoint/2010/main" val="2045673193"/>
              </p:ext>
            </p:extLst>
          </p:nvPr>
        </p:nvGraphicFramePr>
        <p:xfrm>
          <a:off x="557456" y="5271501"/>
          <a:ext cx="1620000" cy="285360"/>
        </p:xfrm>
        <a:graphic>
          <a:graphicData uri="http://schemas.openxmlformats.org/drawingml/2006/table">
            <a:tbl>
              <a:tblPr/>
              <a:tblGrid>
                <a:gridCol w="1620000"/>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dirty="0" smtClean="0">
                          <a:ln>
                            <a:noFill/>
                          </a:ln>
                          <a:solidFill>
                            <a:srgbClr val="BC204B"/>
                          </a:solidFill>
                          <a:effectLst/>
                          <a:latin typeface="+mn-lt"/>
                        </a:rPr>
                        <a:t>General PPT template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sp>
        <p:nvSpPr>
          <p:cNvPr id="13" name="Rectangle 2"/>
          <p:cNvSpPr>
            <a:spLocks noChangeArrowheads="1"/>
          </p:cNvSpPr>
          <p:nvPr/>
        </p:nvSpPr>
        <p:spPr bwMode="auto">
          <a:xfrm>
            <a:off x="557456" y="3751943"/>
            <a:ext cx="1620000" cy="1440000"/>
          </a:xfrm>
          <a:prstGeom prst="rect">
            <a:avLst/>
          </a:prstGeom>
          <a:solidFill>
            <a:srgbClr val="BC204B"/>
          </a:solidFill>
          <a:ln w="12700">
            <a:noFill/>
            <a:miter lim="800000"/>
            <a:headEnd/>
            <a:tailEnd/>
          </a:ln>
        </p:spPr>
        <p:txBody>
          <a:bodyPr lIns="54000" tIns="54000" rIns="54000" bIns="54000" anchor="ctr" anchorCtr="1"/>
          <a:lstStyle/>
          <a:p>
            <a:pPr lvl="0" defTabSz="762000" eaLnBrk="0" hangingPunct="0">
              <a:lnSpc>
                <a:spcPct val="90000"/>
              </a:lnSpc>
              <a:defRPr/>
            </a:pPr>
            <a:r>
              <a:rPr lang="en-US" sz="700" kern="0" dirty="0">
                <a:solidFill>
                  <a:schemeClr val="bg1"/>
                </a:solidFill>
              </a:rPr>
              <a:t>Compulsory content: </a:t>
            </a:r>
          </a:p>
          <a:p>
            <a:pPr marL="216000" lvl="0" indent="-216000" defTabSz="762000" eaLnBrk="0" hangingPunct="0">
              <a:lnSpc>
                <a:spcPct val="90000"/>
              </a:lnSpc>
              <a:buFont typeface="+mj-lt"/>
              <a:buAutoNum type="arabicPeriod"/>
              <a:defRPr/>
            </a:pPr>
            <a:r>
              <a:rPr lang="en-US" sz="700" kern="0" dirty="0">
                <a:solidFill>
                  <a:schemeClr val="bg1"/>
                </a:solidFill>
              </a:rPr>
              <a:t>At least three sensitivities</a:t>
            </a:r>
          </a:p>
          <a:p>
            <a:pPr marL="216000" lvl="0" indent="-216000" defTabSz="762000" eaLnBrk="0" hangingPunct="0">
              <a:lnSpc>
                <a:spcPct val="90000"/>
              </a:lnSpc>
              <a:buFont typeface="+mj-lt"/>
              <a:buAutoNum type="arabicPeriod"/>
              <a:defRPr/>
            </a:pPr>
            <a:r>
              <a:rPr lang="en-US" sz="700" kern="0" dirty="0">
                <a:solidFill>
                  <a:schemeClr val="bg1"/>
                </a:solidFill>
              </a:rPr>
              <a:t>In justified cases, also show positive sensitivities</a:t>
            </a:r>
          </a:p>
          <a:p>
            <a:pPr marL="216000" lvl="0" indent="-216000" defTabSz="762000" eaLnBrk="0" hangingPunct="0">
              <a:lnSpc>
                <a:spcPct val="90000"/>
              </a:lnSpc>
              <a:buFont typeface="+mj-lt"/>
              <a:buAutoNum type="arabicPeriod"/>
              <a:defRPr/>
            </a:pPr>
            <a:r>
              <a:rPr lang="en-US" sz="700" kern="0" dirty="0">
                <a:solidFill>
                  <a:schemeClr val="bg1"/>
                </a:solidFill>
              </a:rPr>
              <a:t>No cumulative sensitivities (no „worst case“)</a:t>
            </a:r>
          </a:p>
          <a:p>
            <a:pPr marL="216000" lvl="0" indent="-216000" defTabSz="762000" eaLnBrk="0" hangingPunct="0">
              <a:lnSpc>
                <a:spcPct val="90000"/>
              </a:lnSpc>
              <a:buFont typeface="+mj-lt"/>
              <a:buAutoNum type="arabicPeriod"/>
              <a:defRPr/>
            </a:pPr>
            <a:r>
              <a:rPr lang="en-US" sz="700" kern="0" dirty="0">
                <a:solidFill>
                  <a:schemeClr val="bg1"/>
                </a:solidFill>
              </a:rPr>
              <a:t>Effects on EBITDA and Cash – meaning that sensitivities are run through a complete integrated financial model </a:t>
            </a:r>
          </a:p>
          <a:p>
            <a:pPr lvl="0" algn="ctr" defTabSz="762000" eaLnBrk="0" hangingPunct="0">
              <a:lnSpc>
                <a:spcPct val="90000"/>
              </a:lnSpc>
              <a:defRPr/>
            </a:pPr>
            <a:endParaRPr lang="en-US" sz="700" kern="0" dirty="0">
              <a:solidFill>
                <a:schemeClr val="bg1"/>
              </a:solidFill>
            </a:endParaRPr>
          </a:p>
          <a:p>
            <a:pPr lvl="0" defTabSz="762000" eaLnBrk="0" hangingPunct="0">
              <a:lnSpc>
                <a:spcPct val="90000"/>
              </a:lnSpc>
              <a:defRPr/>
            </a:pPr>
            <a:r>
              <a:rPr lang="en-US" sz="700" kern="0" dirty="0">
                <a:solidFill>
                  <a:schemeClr val="bg1"/>
                </a:solidFill>
              </a:rPr>
              <a:t>This is a sample commentary text. </a:t>
            </a:r>
          </a:p>
          <a:p>
            <a:pPr lvl="0" defTabSz="762000" eaLnBrk="0" hangingPunct="0">
              <a:lnSpc>
                <a:spcPct val="90000"/>
              </a:lnSpc>
              <a:defRPr/>
            </a:pPr>
            <a:r>
              <a:rPr lang="en-US" sz="700" kern="0" dirty="0">
                <a:solidFill>
                  <a:schemeClr val="bg1"/>
                </a:solidFill>
              </a:rPr>
              <a:t>Adapt as applicable. </a:t>
            </a:r>
          </a:p>
        </p:txBody>
      </p:sp>
    </p:spTree>
    <p:extLst>
      <p:ext uri="{BB962C8B-B14F-4D97-AF65-F5344CB8AC3E}">
        <p14:creationId xmlns:p14="http://schemas.microsoft.com/office/powerpoint/2010/main" val="213047604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39876484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6" name="Tabelle 75"/>
          <p:cNvGraphicFramePr>
            <a:graphicFrameLocks noGrp="1"/>
          </p:cNvGraphicFramePr>
          <p:nvPr>
            <p:extLst>
              <p:ext uri="{D42A27DB-BD31-4B8C-83A1-F6EECF244321}">
                <p14:modId xmlns:p14="http://schemas.microsoft.com/office/powerpoint/2010/main" val="889053958"/>
              </p:ext>
            </p:extLst>
          </p:nvPr>
        </p:nvGraphicFramePr>
        <p:xfrm>
          <a:off x="3217712" y="2144533"/>
          <a:ext cx="6203147" cy="3782166"/>
        </p:xfrm>
        <a:graphic>
          <a:graphicData uri="http://schemas.openxmlformats.org/drawingml/2006/table">
            <a:tbl>
              <a:tblPr firstRow="1" bandRow="1">
                <a:tableStyleId>{2D5ABB26-0587-4C30-8999-92F81FD0307C}</a:tableStyleId>
              </a:tblPr>
              <a:tblGrid>
                <a:gridCol w="1476613"/>
                <a:gridCol w="2316954"/>
                <a:gridCol w="2409580"/>
              </a:tblGrid>
              <a:tr h="597184">
                <a:tc>
                  <a:txBody>
                    <a:bodyPr/>
                    <a:lstStyle/>
                    <a:p>
                      <a:endParaRPr lang="de-DE" dirty="0"/>
                    </a:p>
                  </a:txBody>
                  <a:tcPr>
                    <a:lnL w="12700" cap="flat" cmpd="sng" algn="ctr">
                      <a:solidFill>
                        <a:srgbClr val="747678"/>
                      </a:solidFill>
                      <a:prstDash val="solid"/>
                      <a:round/>
                      <a:headEnd type="none" w="med" len="med"/>
                      <a:tailEnd type="none" w="med" len="med"/>
                    </a:lnL>
                    <a:lnR w="635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6350" cap="flat" cmpd="sng" algn="ctr">
                      <a:solidFill>
                        <a:srgbClr val="747678"/>
                      </a:solidFill>
                      <a:prstDash val="solid"/>
                      <a:round/>
                      <a:headEnd type="none" w="med" len="med"/>
                      <a:tailEnd type="none" w="med" len="med"/>
                    </a:lnB>
                  </a:tcPr>
                </a:tc>
                <a:tc>
                  <a:txBody>
                    <a:bodyPr/>
                    <a:lstStyle/>
                    <a:p>
                      <a:endParaRPr lang="de-DE" dirty="0"/>
                    </a:p>
                  </a:txBody>
                  <a:tcPr>
                    <a:lnL w="6350" cap="flat" cmpd="sng" algn="ctr">
                      <a:solidFill>
                        <a:srgbClr val="747678"/>
                      </a:solidFill>
                      <a:prstDash val="solid"/>
                      <a:round/>
                      <a:headEnd type="none" w="med" len="med"/>
                      <a:tailEnd type="none" w="med" len="med"/>
                    </a:lnL>
                    <a:lnR w="635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6350" cap="flat" cmpd="sng" algn="ctr">
                      <a:solidFill>
                        <a:srgbClr val="747678"/>
                      </a:solidFill>
                      <a:prstDash val="solid"/>
                      <a:round/>
                      <a:headEnd type="none" w="med" len="med"/>
                      <a:tailEnd type="none" w="med" len="med"/>
                    </a:lnB>
                  </a:tcPr>
                </a:tc>
                <a:tc>
                  <a:txBody>
                    <a:bodyPr/>
                    <a:lstStyle/>
                    <a:p>
                      <a:endParaRPr lang="de-DE" dirty="0"/>
                    </a:p>
                  </a:txBody>
                  <a:tcPr>
                    <a:lnL w="635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12700" cap="flat" cmpd="sng" algn="ctr">
                      <a:solidFill>
                        <a:srgbClr val="747678"/>
                      </a:solidFill>
                      <a:prstDash val="solid"/>
                      <a:round/>
                      <a:headEnd type="none" w="med" len="med"/>
                      <a:tailEnd type="none" w="med" len="med"/>
                    </a:lnT>
                    <a:lnB w="6350" cap="flat" cmpd="sng" algn="ctr">
                      <a:solidFill>
                        <a:srgbClr val="747678"/>
                      </a:solidFill>
                      <a:prstDash val="solid"/>
                      <a:round/>
                      <a:headEnd type="none" w="med" len="med"/>
                      <a:tailEnd type="none" w="med" len="med"/>
                    </a:lnB>
                  </a:tcPr>
                </a:tc>
              </a:tr>
              <a:tr h="1592491">
                <a:tc>
                  <a:txBody>
                    <a:bodyPr/>
                    <a:lstStyle/>
                    <a:p>
                      <a:endParaRPr lang="de-DE" dirty="0"/>
                    </a:p>
                  </a:txBody>
                  <a:tcPr>
                    <a:lnL w="12700" cap="flat" cmpd="sng" algn="ctr">
                      <a:solidFill>
                        <a:srgbClr val="747678"/>
                      </a:solidFill>
                      <a:prstDash val="solid"/>
                      <a:round/>
                      <a:headEnd type="none" w="med" len="med"/>
                      <a:tailEnd type="none" w="med" len="med"/>
                    </a:lnL>
                    <a:lnR w="6350" cap="flat" cmpd="sng" algn="ctr">
                      <a:solidFill>
                        <a:srgbClr val="747678"/>
                      </a:solidFill>
                      <a:prstDash val="solid"/>
                      <a:round/>
                      <a:headEnd type="none" w="med" len="med"/>
                      <a:tailEnd type="none" w="med" len="med"/>
                    </a:lnR>
                    <a:lnT w="6350" cap="flat" cmpd="sng" algn="ctr">
                      <a:solidFill>
                        <a:srgbClr val="747678"/>
                      </a:solidFill>
                      <a:prstDash val="solid"/>
                      <a:round/>
                      <a:headEnd type="none" w="med" len="med"/>
                      <a:tailEnd type="none" w="med" len="med"/>
                    </a:lnT>
                    <a:lnB w="6350" cap="flat" cmpd="sng" algn="ctr">
                      <a:solidFill>
                        <a:srgbClr val="747678"/>
                      </a:solidFill>
                      <a:prstDash val="solid"/>
                      <a:round/>
                      <a:headEnd type="none" w="med" len="med"/>
                      <a:tailEnd type="none" w="med" len="med"/>
                    </a:lnB>
                  </a:tcPr>
                </a:tc>
                <a:tc>
                  <a:txBody>
                    <a:bodyPr/>
                    <a:lstStyle/>
                    <a:p>
                      <a:endParaRPr lang="de-DE" dirty="0"/>
                    </a:p>
                  </a:txBody>
                  <a:tcPr>
                    <a:lnL w="6350" cap="flat" cmpd="sng" algn="ctr">
                      <a:solidFill>
                        <a:srgbClr val="747678"/>
                      </a:solidFill>
                      <a:prstDash val="solid"/>
                      <a:round/>
                      <a:headEnd type="none" w="med" len="med"/>
                      <a:tailEnd type="none" w="med" len="med"/>
                    </a:lnL>
                    <a:lnR w="6350" cap="flat" cmpd="sng" algn="ctr">
                      <a:solidFill>
                        <a:srgbClr val="747678"/>
                      </a:solidFill>
                      <a:prstDash val="solid"/>
                      <a:round/>
                      <a:headEnd type="none" w="med" len="med"/>
                      <a:tailEnd type="none" w="med" len="med"/>
                    </a:lnR>
                    <a:lnT w="6350" cap="flat" cmpd="sng" algn="ctr">
                      <a:solidFill>
                        <a:srgbClr val="747678"/>
                      </a:solidFill>
                      <a:prstDash val="solid"/>
                      <a:round/>
                      <a:headEnd type="none" w="med" len="med"/>
                      <a:tailEnd type="none" w="med" len="med"/>
                    </a:lnT>
                    <a:lnB w="6350" cap="flat" cmpd="sng" algn="ctr">
                      <a:solidFill>
                        <a:srgbClr val="747678"/>
                      </a:solidFill>
                      <a:prstDash val="solid"/>
                      <a:round/>
                      <a:headEnd type="none" w="med" len="med"/>
                      <a:tailEnd type="none" w="med" len="med"/>
                    </a:lnB>
                  </a:tcPr>
                </a:tc>
                <a:tc>
                  <a:txBody>
                    <a:bodyPr/>
                    <a:lstStyle/>
                    <a:p>
                      <a:endParaRPr lang="de-DE" dirty="0"/>
                    </a:p>
                  </a:txBody>
                  <a:tcPr>
                    <a:lnL w="635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6350" cap="flat" cmpd="sng" algn="ctr">
                      <a:solidFill>
                        <a:srgbClr val="747678"/>
                      </a:solidFill>
                      <a:prstDash val="solid"/>
                      <a:round/>
                      <a:headEnd type="none" w="med" len="med"/>
                      <a:tailEnd type="none" w="med" len="med"/>
                    </a:lnT>
                    <a:lnB w="6350" cap="flat" cmpd="sng" algn="ctr">
                      <a:solidFill>
                        <a:srgbClr val="747678"/>
                      </a:solidFill>
                      <a:prstDash val="solid"/>
                      <a:round/>
                      <a:headEnd type="none" w="med" len="med"/>
                      <a:tailEnd type="none" w="med" len="med"/>
                    </a:lnB>
                  </a:tcPr>
                </a:tc>
              </a:tr>
              <a:tr h="1592491">
                <a:tc>
                  <a:txBody>
                    <a:bodyPr/>
                    <a:lstStyle/>
                    <a:p>
                      <a:endParaRPr lang="de-DE" dirty="0"/>
                    </a:p>
                  </a:txBody>
                  <a:tcPr>
                    <a:lnL w="12700" cap="flat" cmpd="sng" algn="ctr">
                      <a:solidFill>
                        <a:srgbClr val="747678"/>
                      </a:solidFill>
                      <a:prstDash val="solid"/>
                      <a:round/>
                      <a:headEnd type="none" w="med" len="med"/>
                      <a:tailEnd type="none" w="med" len="med"/>
                    </a:lnL>
                    <a:lnR w="6350" cap="flat" cmpd="sng" algn="ctr">
                      <a:solidFill>
                        <a:srgbClr val="747678"/>
                      </a:solidFill>
                      <a:prstDash val="solid"/>
                      <a:round/>
                      <a:headEnd type="none" w="med" len="med"/>
                      <a:tailEnd type="none" w="med" len="med"/>
                    </a:lnR>
                    <a:lnT w="635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tcPr>
                </a:tc>
                <a:tc>
                  <a:txBody>
                    <a:bodyPr/>
                    <a:lstStyle/>
                    <a:p>
                      <a:endParaRPr lang="de-DE" dirty="0"/>
                    </a:p>
                  </a:txBody>
                  <a:tcPr>
                    <a:lnL w="6350" cap="flat" cmpd="sng" algn="ctr">
                      <a:solidFill>
                        <a:srgbClr val="747678"/>
                      </a:solidFill>
                      <a:prstDash val="solid"/>
                      <a:round/>
                      <a:headEnd type="none" w="med" len="med"/>
                      <a:tailEnd type="none" w="med" len="med"/>
                    </a:lnL>
                    <a:lnR w="6350" cap="flat" cmpd="sng" algn="ctr">
                      <a:solidFill>
                        <a:srgbClr val="747678"/>
                      </a:solidFill>
                      <a:prstDash val="solid"/>
                      <a:round/>
                      <a:headEnd type="none" w="med" len="med"/>
                      <a:tailEnd type="none" w="med" len="med"/>
                    </a:lnR>
                    <a:lnT w="635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tcPr>
                </a:tc>
                <a:tc>
                  <a:txBody>
                    <a:bodyPr/>
                    <a:lstStyle/>
                    <a:p>
                      <a:endParaRPr lang="de-DE" dirty="0"/>
                    </a:p>
                  </a:txBody>
                  <a:tcPr>
                    <a:lnL w="6350" cap="flat" cmpd="sng" algn="ctr">
                      <a:solidFill>
                        <a:srgbClr val="747678"/>
                      </a:solidFill>
                      <a:prstDash val="solid"/>
                      <a:round/>
                      <a:headEnd type="none" w="med" len="med"/>
                      <a:tailEnd type="none" w="med" len="med"/>
                    </a:lnL>
                    <a:lnR w="12700" cap="flat" cmpd="sng" algn="ctr">
                      <a:solidFill>
                        <a:srgbClr val="747678"/>
                      </a:solidFill>
                      <a:prstDash val="solid"/>
                      <a:round/>
                      <a:headEnd type="none" w="med" len="med"/>
                      <a:tailEnd type="none" w="med" len="med"/>
                    </a:lnR>
                    <a:lnT w="6350" cap="flat" cmpd="sng" algn="ctr">
                      <a:solidFill>
                        <a:srgbClr val="747678"/>
                      </a:solidFill>
                      <a:prstDash val="solid"/>
                      <a:round/>
                      <a:headEnd type="none" w="med" len="med"/>
                      <a:tailEnd type="none" w="med" len="med"/>
                    </a:lnT>
                    <a:lnB w="12700" cap="flat" cmpd="sng" algn="ctr">
                      <a:solidFill>
                        <a:srgbClr val="747678"/>
                      </a:solidFill>
                      <a:prstDash val="solid"/>
                      <a:round/>
                      <a:headEnd type="none" w="med" len="med"/>
                      <a:tailEnd type="none" w="med" len="med"/>
                    </a:lnB>
                  </a:tcPr>
                </a:tc>
              </a:tr>
            </a:tbl>
          </a:graphicData>
        </a:graphic>
      </p:graphicFrame>
      <p:sp>
        <p:nvSpPr>
          <p:cNvPr id="72" name="Rechteck 71"/>
          <p:cNvSpPr/>
          <p:nvPr/>
        </p:nvSpPr>
        <p:spPr>
          <a:xfrm>
            <a:off x="4700191" y="4341584"/>
            <a:ext cx="2300400" cy="1573200"/>
          </a:xfrm>
          <a:prstGeom prst="rect">
            <a:avLst/>
          </a:prstGeom>
          <a:solidFill>
            <a:srgbClr val="EAAA00"/>
          </a:solidFill>
          <a:ln>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800" dirty="0" smtClean="0">
              <a:solidFill>
                <a:schemeClr val="bg1"/>
              </a:solidFill>
            </a:endParaRPr>
          </a:p>
        </p:txBody>
      </p:sp>
      <p:sp>
        <p:nvSpPr>
          <p:cNvPr id="74" name="Rechteck 73"/>
          <p:cNvSpPr/>
          <p:nvPr/>
        </p:nvSpPr>
        <p:spPr>
          <a:xfrm>
            <a:off x="7019592" y="4341545"/>
            <a:ext cx="2394000" cy="1573200"/>
          </a:xfrm>
          <a:prstGeom prst="rect">
            <a:avLst/>
          </a:prstGeom>
          <a:solidFill>
            <a:srgbClr val="43B02A"/>
          </a:solidFill>
          <a:ln>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800" dirty="0" smtClean="0">
              <a:solidFill>
                <a:schemeClr val="bg1"/>
              </a:solidFill>
            </a:endParaRPr>
          </a:p>
        </p:txBody>
      </p:sp>
      <p:sp>
        <p:nvSpPr>
          <p:cNvPr id="2" name="Rechteck 1"/>
          <p:cNvSpPr/>
          <p:nvPr/>
        </p:nvSpPr>
        <p:spPr>
          <a:xfrm>
            <a:off x="4702610" y="2750302"/>
            <a:ext cx="2298660" cy="1573530"/>
          </a:xfrm>
          <a:prstGeom prst="rect">
            <a:avLst/>
          </a:prstGeom>
          <a:solidFill>
            <a:srgbClr val="F68D2E"/>
          </a:solidFill>
          <a:ln>
            <a:solidFill>
              <a:srgbClr val="F68D2E"/>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800" dirty="0" smtClean="0">
              <a:solidFill>
                <a:schemeClr val="bg1"/>
              </a:solidFill>
            </a:endParaRPr>
          </a:p>
        </p:txBody>
      </p:sp>
      <p:sp>
        <p:nvSpPr>
          <p:cNvPr id="6" name="Textplatzhalter 5"/>
          <p:cNvSpPr>
            <a:spLocks noGrp="1"/>
          </p:cNvSpPr>
          <p:nvPr>
            <p:ph type="body" sz="quarter" idx="11"/>
          </p:nvPr>
        </p:nvSpPr>
        <p:spPr/>
        <p:txBody>
          <a:bodyPr/>
          <a:lstStyle/>
          <a:p>
            <a:r>
              <a:rPr lang="en-US" dirty="0" smtClean="0"/>
              <a:t>Planning Premises</a:t>
            </a:r>
            <a:endParaRPr lang="en-US" dirty="0"/>
          </a:p>
        </p:txBody>
      </p:sp>
      <p:sp>
        <p:nvSpPr>
          <p:cNvPr id="4" name="Titel 3"/>
          <p:cNvSpPr>
            <a:spLocks noGrp="1"/>
          </p:cNvSpPr>
          <p:nvPr>
            <p:ph type="title"/>
          </p:nvPr>
        </p:nvSpPr>
        <p:spPr/>
        <p:txBody>
          <a:bodyPr/>
          <a:lstStyle/>
          <a:p>
            <a:r>
              <a:rPr lang="en-US" dirty="0" smtClean="0"/>
              <a:t>Content - Mission statement</a:t>
            </a:r>
            <a:endParaRPr lang="en-US" dirty="0"/>
          </a:p>
        </p:txBody>
      </p:sp>
      <p:sp>
        <p:nvSpPr>
          <p:cNvPr id="26" name="Text Placeholder 5"/>
          <p:cNvSpPr>
            <a:spLocks noGrp="1"/>
          </p:cNvSpPr>
          <p:nvPr>
            <p:ph type="body" sz="quarter" idx="11"/>
          </p:nvPr>
        </p:nvSpPr>
        <p:spPr>
          <a:xfrm>
            <a:off x="498096" y="2100401"/>
            <a:ext cx="2559867" cy="2823075"/>
          </a:xfrm>
          <a:ln w="6350">
            <a:noFill/>
          </a:ln>
        </p:spPr>
        <p:txBody>
          <a:bodyPr vert="horz" lIns="0" tIns="0" rIns="0" bIns="0" rtlCol="0" anchor="t" anchorCtr="0">
            <a:noAutofit/>
          </a:bodyPr>
          <a:lstStyle/>
          <a:p>
            <a:pPr>
              <a:spcAft>
                <a:spcPts val="500"/>
              </a:spcAft>
              <a:buClr>
                <a:schemeClr val="bg1"/>
              </a:buClr>
            </a:pPr>
            <a:r>
              <a:rPr lang="en-US" sz="900" dirty="0" smtClean="0">
                <a:solidFill>
                  <a:schemeClr val="accent1"/>
                </a:solidFill>
              </a:rPr>
              <a:t>Buy Side/Sell Side/JV/Rapid Transformation/ Turnaround</a:t>
            </a:r>
          </a:p>
          <a:p>
            <a:pPr lvl="2">
              <a:spcAft>
                <a:spcPts val="500"/>
              </a:spcAft>
            </a:pPr>
            <a:r>
              <a:rPr lang="en-US" dirty="0" smtClean="0"/>
              <a:t>Presentation, documentation and assessment of the suitability of the planning premises with regard to the methodology of their development as the starting point for all future-oriented statements</a:t>
            </a:r>
          </a:p>
          <a:p>
            <a:pPr lvl="2">
              <a:spcAft>
                <a:spcPts val="500"/>
              </a:spcAft>
            </a:pPr>
            <a:r>
              <a:rPr lang="en-US" dirty="0" smtClean="0"/>
              <a:t>Assessment of the assumed development of the premises and the planning assumptions based on them by KPMG (conservative vs. aggressive) </a:t>
            </a:r>
          </a:p>
          <a:p>
            <a:pPr lvl="2">
              <a:spcAft>
                <a:spcPts val="500"/>
              </a:spcAft>
            </a:pPr>
            <a:r>
              <a:rPr lang="en-US" dirty="0" smtClean="0"/>
              <a:t>Sensitivity analysis in cases of ambitious premises, highly volatile industries/ turnaround</a:t>
            </a:r>
          </a:p>
          <a:p>
            <a:pPr lvl="2">
              <a:spcAft>
                <a:spcPts val="500"/>
              </a:spcAft>
            </a:pPr>
            <a:r>
              <a:rPr lang="en-US" dirty="0" smtClean="0"/>
              <a:t>Determination of quantitative effects of planned management measures. Assessment by KPMG (degree of implementation: idea vs. fully implemented)</a:t>
            </a:r>
            <a:endParaRPr lang="en-US" dirty="0"/>
          </a:p>
        </p:txBody>
      </p:sp>
      <p:sp>
        <p:nvSpPr>
          <p:cNvPr id="28" name="Rechteck 18"/>
          <p:cNvSpPr/>
          <p:nvPr/>
        </p:nvSpPr>
        <p:spPr>
          <a:xfrm>
            <a:off x="3217712" y="1833149"/>
            <a:ext cx="6199338" cy="252000"/>
          </a:xfrm>
          <a:prstGeom prst="rect">
            <a:avLst/>
          </a:prstGeom>
          <a:solidFill>
            <a:schemeClr val="tx2"/>
          </a:solidFill>
          <a:ln>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49" y="1833149"/>
            <a:ext cx="2569014"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88948" y="4951184"/>
            <a:ext cx="2569015"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98096" y="5230892"/>
            <a:ext cx="2559867" cy="721299"/>
          </a:xfrm>
          <a:ln w="6350">
            <a:noFill/>
          </a:ln>
        </p:spPr>
        <p:txBody>
          <a:bodyPr vert="horz" lIns="0" tIns="0" rIns="0" bIns="0" rtlCol="0" anchor="t" anchorCtr="0">
            <a:noAutofit/>
          </a:bodyPr>
          <a:lstStyle/>
          <a:p>
            <a:pPr lvl="2">
              <a:spcAft>
                <a:spcPts val="500"/>
              </a:spcAft>
            </a:pPr>
            <a:r>
              <a:rPr lang="en-US" dirty="0"/>
              <a:t>Standardized presentation possible, degree of detail and focal points differ depending on the business model and the complexity of the company</a:t>
            </a:r>
          </a:p>
        </p:txBody>
      </p:sp>
      <p:sp>
        <p:nvSpPr>
          <p:cNvPr id="37" name="Rechteck 36"/>
          <p:cNvSpPr/>
          <p:nvPr/>
        </p:nvSpPr>
        <p:spPr>
          <a:xfrm>
            <a:off x="488947" y="5975337"/>
            <a:ext cx="8931911" cy="289595"/>
          </a:xfrm>
          <a:prstGeom prst="rect">
            <a:avLst/>
          </a:prstGeom>
          <a:solidFill>
            <a:srgbClr val="BC204B"/>
          </a:solidFill>
          <a:ln w="12700">
            <a:solidFill>
              <a:srgbClr val="BC204B"/>
            </a:solidFill>
            <a:prstDash val="solid"/>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sz="900" dirty="0" smtClean="0"/>
              <a:t>The use of objective benchmarks and studies (market development, competitor analysis, economic development, etc.) is absolutely essential for a reasonable assessment and appraisal. See also workbooks: Market Analysis, Customers, Competition and Financials (historical and planning)</a:t>
            </a:r>
            <a:endParaRPr lang="en-US" sz="900" dirty="0"/>
          </a:p>
        </p:txBody>
      </p:sp>
      <p:sp>
        <p:nvSpPr>
          <p:cNvPr id="39" name="Rectangle 34"/>
          <p:cNvSpPr>
            <a:spLocks noChangeArrowheads="1"/>
          </p:cNvSpPr>
          <p:nvPr/>
        </p:nvSpPr>
        <p:spPr bwMode="gray">
          <a:xfrm>
            <a:off x="3379692" y="2818403"/>
            <a:ext cx="1134013" cy="378148"/>
          </a:xfrm>
          <a:prstGeom prst="rect">
            <a:avLst/>
          </a:prstGeom>
          <a:solidFill>
            <a:srgbClr val="005EB8"/>
          </a:solidFill>
          <a:ln w="6350">
            <a:noFill/>
            <a:prstDash val="dash"/>
            <a:miter lim="800000"/>
            <a:headEnd/>
            <a:tailEnd/>
          </a:ln>
        </p:spPr>
        <p:txBody>
          <a:bodyPr wrap="none" anchor="ctr"/>
          <a:lstStyle/>
          <a:p>
            <a:pPr algn="ctr" fontAlgn="base">
              <a:spcBef>
                <a:spcPct val="0"/>
              </a:spcBef>
              <a:spcAft>
                <a:spcPct val="0"/>
              </a:spcAft>
            </a:pPr>
            <a:r>
              <a:rPr lang="en-US" sz="900" b="1" dirty="0" smtClean="0">
                <a:solidFill>
                  <a:schemeClr val="bg1"/>
                </a:solidFill>
                <a:cs typeface="Arial" charset="0"/>
              </a:rPr>
              <a:t>without </a:t>
            </a:r>
            <a:br>
              <a:rPr lang="en-US" sz="900" b="1" dirty="0" smtClean="0">
                <a:solidFill>
                  <a:schemeClr val="bg1"/>
                </a:solidFill>
                <a:cs typeface="Arial" charset="0"/>
              </a:rPr>
            </a:br>
            <a:r>
              <a:rPr lang="en-US" sz="900" b="1" dirty="0" smtClean="0">
                <a:solidFill>
                  <a:schemeClr val="bg1"/>
                </a:solidFill>
                <a:cs typeface="Arial" charset="0"/>
              </a:rPr>
              <a:t>appraisal</a:t>
            </a:r>
            <a:endParaRPr lang="en-US" sz="900" b="1" dirty="0">
              <a:solidFill>
                <a:schemeClr val="bg1"/>
              </a:solidFill>
              <a:cs typeface="Arial" charset="0"/>
            </a:endParaRPr>
          </a:p>
        </p:txBody>
      </p:sp>
      <p:sp>
        <p:nvSpPr>
          <p:cNvPr id="40" name="Rectangle 42"/>
          <p:cNvSpPr>
            <a:spLocks noChangeArrowheads="1"/>
          </p:cNvSpPr>
          <p:nvPr/>
        </p:nvSpPr>
        <p:spPr bwMode="gray">
          <a:xfrm>
            <a:off x="7648681" y="2243097"/>
            <a:ext cx="1164233" cy="378148"/>
          </a:xfrm>
          <a:prstGeom prst="rect">
            <a:avLst/>
          </a:prstGeom>
          <a:solidFill>
            <a:schemeClr val="tx2"/>
          </a:solidFill>
          <a:ln w="3175">
            <a:noFill/>
            <a:prstDash val="dash"/>
            <a:miter lim="800000"/>
            <a:headEnd/>
            <a:tailEnd/>
          </a:ln>
        </p:spPr>
        <p:txBody>
          <a:bodyPr wrap="none" lIns="36000" tIns="36000" rIns="36000" bIns="36000" anchor="ctr" anchorCtr="1"/>
          <a:lstStyle/>
          <a:p>
            <a:pPr algn="ctr" fontAlgn="base">
              <a:spcBef>
                <a:spcPct val="0"/>
              </a:spcBef>
              <a:spcAft>
                <a:spcPct val="0"/>
              </a:spcAft>
            </a:pPr>
            <a:r>
              <a:rPr lang="en-US" sz="900" b="1" dirty="0" smtClean="0">
                <a:solidFill>
                  <a:srgbClr val="FFFFFF"/>
                </a:solidFill>
              </a:rPr>
              <a:t>long</a:t>
            </a:r>
            <a:endParaRPr lang="en-US" sz="900" b="1" dirty="0">
              <a:solidFill>
                <a:srgbClr val="FFFFFF"/>
              </a:solidFill>
            </a:endParaRPr>
          </a:p>
        </p:txBody>
      </p:sp>
      <p:sp>
        <p:nvSpPr>
          <p:cNvPr id="3" name="Rechteck 2"/>
          <p:cNvSpPr/>
          <p:nvPr/>
        </p:nvSpPr>
        <p:spPr>
          <a:xfrm>
            <a:off x="7019592" y="2750302"/>
            <a:ext cx="2394135" cy="1573200"/>
          </a:xfrm>
          <a:prstGeom prst="rect">
            <a:avLst/>
          </a:prstGeom>
          <a:solidFill>
            <a:srgbClr val="009A44"/>
          </a:solidFill>
          <a:ln>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800" dirty="0" smtClean="0">
              <a:solidFill>
                <a:schemeClr val="bg1"/>
              </a:solidFill>
            </a:endParaRPr>
          </a:p>
        </p:txBody>
      </p:sp>
      <p:sp>
        <p:nvSpPr>
          <p:cNvPr id="41" name="Rectangle 47"/>
          <p:cNvSpPr>
            <a:spLocks noChangeArrowheads="1"/>
          </p:cNvSpPr>
          <p:nvPr/>
        </p:nvSpPr>
        <p:spPr bwMode="gray">
          <a:xfrm>
            <a:off x="5295841" y="3221270"/>
            <a:ext cx="3517073" cy="657723"/>
          </a:xfrm>
          <a:prstGeom prst="rect">
            <a:avLst/>
          </a:prstGeom>
          <a:solidFill>
            <a:schemeClr val="bg1"/>
          </a:solidFill>
          <a:ln w="12700">
            <a:noFill/>
            <a:miter lim="800000"/>
            <a:headEnd/>
            <a:tailEnd/>
          </a:ln>
        </p:spPr>
        <p:txBody>
          <a:bodyPr wrap="none" anchor="ctr"/>
          <a:lstStyle/>
          <a:p>
            <a:pPr algn="ctr" fontAlgn="base">
              <a:spcBef>
                <a:spcPct val="0"/>
              </a:spcBef>
              <a:spcAft>
                <a:spcPct val="0"/>
              </a:spcAft>
            </a:pPr>
            <a:r>
              <a:rPr lang="en-US" sz="900" b="1" dirty="0" smtClean="0">
                <a:solidFill>
                  <a:srgbClr val="00338D"/>
                </a:solidFill>
                <a:cs typeface="Arial" charset="0"/>
              </a:rPr>
              <a:t>Pure presentation of the planning premises, </a:t>
            </a:r>
            <a:br>
              <a:rPr lang="en-US" sz="900" b="1" dirty="0" smtClean="0">
                <a:solidFill>
                  <a:srgbClr val="00338D"/>
                </a:solidFill>
                <a:cs typeface="Arial" charset="0"/>
              </a:rPr>
            </a:br>
            <a:r>
              <a:rPr lang="en-US" sz="900" b="1" dirty="0" smtClean="0">
                <a:solidFill>
                  <a:srgbClr val="00338D"/>
                </a:solidFill>
                <a:cs typeface="Arial" charset="0"/>
              </a:rPr>
              <a:t>e.g. in the planning or presentation of the</a:t>
            </a:r>
            <a:br>
              <a:rPr lang="en-US" sz="900" b="1" dirty="0" smtClean="0">
                <a:solidFill>
                  <a:srgbClr val="00338D"/>
                </a:solidFill>
                <a:cs typeface="Arial" charset="0"/>
              </a:rPr>
            </a:br>
            <a:r>
              <a:rPr lang="en-US" sz="900" b="1" dirty="0" smtClean="0">
                <a:solidFill>
                  <a:srgbClr val="00338D"/>
                </a:solidFill>
                <a:cs typeface="Arial" charset="0"/>
              </a:rPr>
              <a:t>valuation premises</a:t>
            </a:r>
            <a:endParaRPr lang="en-US" sz="900" b="1" dirty="0">
              <a:solidFill>
                <a:srgbClr val="00338D"/>
              </a:solidFill>
              <a:cs typeface="Arial" charset="0"/>
            </a:endParaRPr>
          </a:p>
        </p:txBody>
      </p:sp>
      <p:sp>
        <p:nvSpPr>
          <p:cNvPr id="42" name="Rectangle 42"/>
          <p:cNvSpPr>
            <a:spLocks noChangeArrowheads="1"/>
          </p:cNvSpPr>
          <p:nvPr/>
        </p:nvSpPr>
        <p:spPr bwMode="gray">
          <a:xfrm>
            <a:off x="5295841" y="2243097"/>
            <a:ext cx="1164233" cy="378148"/>
          </a:xfrm>
          <a:prstGeom prst="rect">
            <a:avLst/>
          </a:prstGeom>
          <a:solidFill>
            <a:schemeClr val="tx2"/>
          </a:solidFill>
          <a:ln w="3175">
            <a:noFill/>
            <a:prstDash val="dash"/>
            <a:miter lim="800000"/>
            <a:headEnd/>
            <a:tailEnd/>
          </a:ln>
        </p:spPr>
        <p:txBody>
          <a:bodyPr wrap="none" lIns="36000" tIns="36000" rIns="36000" bIns="36000" anchor="ctr" anchorCtr="1"/>
          <a:lstStyle/>
          <a:p>
            <a:pPr algn="ctr" fontAlgn="base">
              <a:spcBef>
                <a:spcPct val="0"/>
              </a:spcBef>
              <a:spcAft>
                <a:spcPct val="0"/>
              </a:spcAft>
            </a:pPr>
            <a:r>
              <a:rPr lang="en-US" sz="900" b="1" dirty="0" smtClean="0">
                <a:solidFill>
                  <a:srgbClr val="FFFFFF"/>
                </a:solidFill>
              </a:rPr>
              <a:t>short</a:t>
            </a:r>
            <a:endParaRPr lang="en-US" sz="900" b="1" dirty="0">
              <a:solidFill>
                <a:srgbClr val="FFFFFF"/>
              </a:solidFill>
            </a:endParaRPr>
          </a:p>
        </p:txBody>
      </p:sp>
      <p:sp>
        <p:nvSpPr>
          <p:cNvPr id="43" name="Rectangle 34"/>
          <p:cNvSpPr>
            <a:spLocks noChangeArrowheads="1"/>
          </p:cNvSpPr>
          <p:nvPr/>
        </p:nvSpPr>
        <p:spPr bwMode="gray">
          <a:xfrm>
            <a:off x="3379692" y="4410826"/>
            <a:ext cx="1134013" cy="378148"/>
          </a:xfrm>
          <a:prstGeom prst="rect">
            <a:avLst/>
          </a:prstGeom>
          <a:solidFill>
            <a:srgbClr val="005EB8"/>
          </a:solidFill>
          <a:ln w="6350">
            <a:noFill/>
            <a:prstDash val="dash"/>
            <a:miter lim="800000"/>
            <a:headEnd/>
            <a:tailEnd/>
          </a:ln>
        </p:spPr>
        <p:txBody>
          <a:bodyPr wrap="none" anchor="ctr"/>
          <a:lstStyle/>
          <a:p>
            <a:pPr algn="ctr" fontAlgn="base">
              <a:spcBef>
                <a:spcPct val="0"/>
              </a:spcBef>
              <a:spcAft>
                <a:spcPct val="0"/>
              </a:spcAft>
            </a:pPr>
            <a:r>
              <a:rPr lang="en-US" sz="900" b="1" dirty="0" smtClean="0">
                <a:solidFill>
                  <a:schemeClr val="bg1"/>
                </a:solidFill>
                <a:cs typeface="Arial" charset="0"/>
              </a:rPr>
              <a:t>with</a:t>
            </a:r>
            <a:br>
              <a:rPr lang="en-US" sz="900" b="1" dirty="0" smtClean="0">
                <a:solidFill>
                  <a:schemeClr val="bg1"/>
                </a:solidFill>
                <a:cs typeface="Arial" charset="0"/>
              </a:rPr>
            </a:br>
            <a:r>
              <a:rPr lang="en-US" sz="900" b="1" dirty="0" smtClean="0">
                <a:solidFill>
                  <a:schemeClr val="bg1"/>
                </a:solidFill>
                <a:cs typeface="Arial" charset="0"/>
              </a:rPr>
              <a:t>appraisal</a:t>
            </a:r>
            <a:endParaRPr lang="en-US" sz="900" b="1" dirty="0">
              <a:solidFill>
                <a:schemeClr val="bg1"/>
              </a:solidFill>
              <a:cs typeface="Arial" charset="0"/>
            </a:endParaRPr>
          </a:p>
        </p:txBody>
      </p:sp>
      <p:cxnSp>
        <p:nvCxnSpPr>
          <p:cNvPr id="44" name="Gerade Verbindung 66"/>
          <p:cNvCxnSpPr/>
          <p:nvPr/>
        </p:nvCxnSpPr>
        <p:spPr>
          <a:xfrm flipH="1" flipV="1">
            <a:off x="3217712" y="2152443"/>
            <a:ext cx="1468888" cy="584889"/>
          </a:xfrm>
          <a:prstGeom prst="line">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45" name="Textfeld 44"/>
          <p:cNvSpPr txBox="1"/>
          <p:nvPr/>
        </p:nvSpPr>
        <p:spPr>
          <a:xfrm>
            <a:off x="4103372" y="2272183"/>
            <a:ext cx="516027" cy="138499"/>
          </a:xfrm>
          <a:prstGeom prst="rect">
            <a:avLst/>
          </a:prstGeom>
          <a:noFill/>
        </p:spPr>
        <p:txBody>
          <a:bodyPr wrap="square" lIns="0" tIns="0" rIns="0" bIns="0" rtlCol="0">
            <a:spAutoFit/>
          </a:bodyPr>
          <a:lstStyle/>
          <a:p>
            <a:r>
              <a:rPr lang="en-US" sz="900" b="1" dirty="0" smtClean="0">
                <a:solidFill>
                  <a:srgbClr val="00338D"/>
                </a:solidFill>
              </a:rPr>
              <a:t>Scope</a:t>
            </a:r>
            <a:endParaRPr lang="en-US" sz="800" b="1" dirty="0" smtClean="0">
              <a:solidFill>
                <a:srgbClr val="00338D"/>
              </a:solidFill>
            </a:endParaRPr>
          </a:p>
        </p:txBody>
      </p:sp>
      <p:sp>
        <p:nvSpPr>
          <p:cNvPr id="48" name="Textfeld 47"/>
          <p:cNvSpPr txBox="1"/>
          <p:nvPr/>
        </p:nvSpPr>
        <p:spPr>
          <a:xfrm>
            <a:off x="3373404" y="2403365"/>
            <a:ext cx="739898" cy="276999"/>
          </a:xfrm>
          <a:prstGeom prst="rect">
            <a:avLst/>
          </a:prstGeom>
          <a:noFill/>
        </p:spPr>
        <p:txBody>
          <a:bodyPr wrap="square" lIns="0" tIns="0" rIns="0" bIns="0" rtlCol="0">
            <a:spAutoFit/>
          </a:bodyPr>
          <a:lstStyle/>
          <a:p>
            <a:r>
              <a:rPr lang="en-US" sz="900" b="1" dirty="0" smtClean="0">
                <a:solidFill>
                  <a:srgbClr val="00338D"/>
                </a:solidFill>
              </a:rPr>
              <a:t>KPMG </a:t>
            </a:r>
            <a:br>
              <a:rPr lang="en-US" sz="900" b="1" dirty="0" smtClean="0">
                <a:solidFill>
                  <a:srgbClr val="00338D"/>
                </a:solidFill>
              </a:rPr>
            </a:br>
            <a:r>
              <a:rPr lang="en-US" sz="900" b="1" dirty="0" smtClean="0">
                <a:solidFill>
                  <a:srgbClr val="00338D"/>
                </a:solidFill>
              </a:rPr>
              <a:t>assessment</a:t>
            </a:r>
          </a:p>
        </p:txBody>
      </p:sp>
      <p:cxnSp>
        <p:nvCxnSpPr>
          <p:cNvPr id="49" name="Gerade Verbindung mit Pfeil 48"/>
          <p:cNvCxnSpPr/>
          <p:nvPr/>
        </p:nvCxnSpPr>
        <p:spPr>
          <a:xfrm>
            <a:off x="4103428" y="2218214"/>
            <a:ext cx="494225" cy="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50" name="Gerade Verbindung mit Pfeil 49"/>
          <p:cNvCxnSpPr/>
          <p:nvPr/>
        </p:nvCxnSpPr>
        <p:spPr>
          <a:xfrm>
            <a:off x="3280003" y="2289901"/>
            <a:ext cx="0" cy="394590"/>
          </a:xfrm>
          <a:prstGeom prst="straightConnector1">
            <a:avLst/>
          </a:prstGeom>
          <a:ln>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51" name="Textfeld 50"/>
          <p:cNvSpPr txBox="1"/>
          <p:nvPr/>
        </p:nvSpPr>
        <p:spPr bwMode="gray">
          <a:xfrm>
            <a:off x="4926186" y="2786036"/>
            <a:ext cx="2081776" cy="276999"/>
          </a:xfrm>
          <a:prstGeom prst="rect">
            <a:avLst/>
          </a:prstGeom>
          <a:noFill/>
        </p:spPr>
        <p:txBody>
          <a:bodyPr wrap="square" lIns="0" tIns="0" rIns="0" bIns="0" rtlCol="0">
            <a:spAutoFit/>
          </a:bodyPr>
          <a:lstStyle/>
          <a:p>
            <a:r>
              <a:rPr lang="en-US" sz="900" b="1" u="sng" dirty="0" smtClean="0">
                <a:solidFill>
                  <a:schemeClr val="bg1"/>
                </a:solidFill>
              </a:rPr>
              <a:t>Short </a:t>
            </a:r>
            <a:r>
              <a:rPr lang="en-US" sz="900" b="1" dirty="0" smtClean="0">
                <a:solidFill>
                  <a:schemeClr val="bg1"/>
                </a:solidFill>
              </a:rPr>
              <a:t>presentation of the planning premises </a:t>
            </a:r>
            <a:r>
              <a:rPr lang="en-US" sz="900" b="1" u="sng" dirty="0" smtClean="0">
                <a:solidFill>
                  <a:schemeClr val="bg1"/>
                </a:solidFill>
              </a:rPr>
              <a:t>without appraisal</a:t>
            </a:r>
          </a:p>
        </p:txBody>
      </p:sp>
      <p:sp>
        <p:nvSpPr>
          <p:cNvPr id="52" name="Textfeld 51"/>
          <p:cNvSpPr txBox="1"/>
          <p:nvPr/>
        </p:nvSpPr>
        <p:spPr bwMode="gray">
          <a:xfrm>
            <a:off x="7311625" y="2786036"/>
            <a:ext cx="2109233" cy="276999"/>
          </a:xfrm>
          <a:prstGeom prst="rect">
            <a:avLst/>
          </a:prstGeom>
          <a:noFill/>
        </p:spPr>
        <p:txBody>
          <a:bodyPr wrap="square" lIns="0" tIns="0" rIns="0" bIns="0" rtlCol="0">
            <a:spAutoFit/>
          </a:bodyPr>
          <a:lstStyle/>
          <a:p>
            <a:r>
              <a:rPr lang="en-US" sz="900" b="1" u="sng" dirty="0" smtClean="0">
                <a:solidFill>
                  <a:schemeClr val="bg1"/>
                </a:solidFill>
              </a:rPr>
              <a:t>Long </a:t>
            </a:r>
            <a:r>
              <a:rPr lang="en-US" sz="900" b="1" dirty="0" smtClean="0">
                <a:solidFill>
                  <a:schemeClr val="bg1"/>
                </a:solidFill>
              </a:rPr>
              <a:t>presentation of the planning premises </a:t>
            </a:r>
            <a:r>
              <a:rPr lang="en-US" sz="900" b="1" u="sng" dirty="0" smtClean="0">
                <a:solidFill>
                  <a:schemeClr val="bg1"/>
                </a:solidFill>
              </a:rPr>
              <a:t>without appraisal</a:t>
            </a:r>
          </a:p>
        </p:txBody>
      </p:sp>
      <p:sp>
        <p:nvSpPr>
          <p:cNvPr id="53" name="Textfeld 52"/>
          <p:cNvSpPr txBox="1"/>
          <p:nvPr/>
        </p:nvSpPr>
        <p:spPr bwMode="white">
          <a:xfrm>
            <a:off x="4926186" y="4362275"/>
            <a:ext cx="2021497" cy="276999"/>
          </a:xfrm>
          <a:prstGeom prst="rect">
            <a:avLst/>
          </a:prstGeom>
          <a:noFill/>
        </p:spPr>
        <p:txBody>
          <a:bodyPr wrap="square" lIns="0" tIns="0" rIns="0" bIns="0" rtlCol="0">
            <a:spAutoFit/>
          </a:bodyPr>
          <a:lstStyle/>
          <a:p>
            <a:r>
              <a:rPr lang="en-US" sz="900" b="1" u="sng" dirty="0" smtClean="0">
                <a:solidFill>
                  <a:schemeClr val="bg1"/>
                </a:solidFill>
              </a:rPr>
              <a:t>Short </a:t>
            </a:r>
            <a:r>
              <a:rPr lang="en-US" sz="900" b="1" dirty="0" smtClean="0">
                <a:solidFill>
                  <a:schemeClr val="bg1"/>
                </a:solidFill>
              </a:rPr>
              <a:t>presentation of the planning premises </a:t>
            </a:r>
            <a:r>
              <a:rPr lang="en-US" sz="900" b="1" u="sng" dirty="0" smtClean="0">
                <a:solidFill>
                  <a:schemeClr val="bg1"/>
                </a:solidFill>
              </a:rPr>
              <a:t>with appraisal</a:t>
            </a:r>
          </a:p>
        </p:txBody>
      </p:sp>
      <p:sp>
        <p:nvSpPr>
          <p:cNvPr id="54" name="Textfeld 53"/>
          <p:cNvSpPr txBox="1"/>
          <p:nvPr/>
        </p:nvSpPr>
        <p:spPr bwMode="gray">
          <a:xfrm>
            <a:off x="7311625" y="4362275"/>
            <a:ext cx="2036845" cy="276999"/>
          </a:xfrm>
          <a:prstGeom prst="rect">
            <a:avLst/>
          </a:prstGeom>
          <a:noFill/>
        </p:spPr>
        <p:txBody>
          <a:bodyPr wrap="square" lIns="0" tIns="0" rIns="0" bIns="0" rtlCol="0">
            <a:spAutoFit/>
          </a:bodyPr>
          <a:lstStyle/>
          <a:p>
            <a:r>
              <a:rPr lang="en-US" sz="900" b="1" u="sng" dirty="0" smtClean="0">
                <a:solidFill>
                  <a:schemeClr val="bg1"/>
                </a:solidFill>
              </a:rPr>
              <a:t>Long </a:t>
            </a:r>
            <a:r>
              <a:rPr lang="en-US" sz="900" b="1" dirty="0" smtClean="0">
                <a:solidFill>
                  <a:schemeClr val="bg1"/>
                </a:solidFill>
              </a:rPr>
              <a:t>presentation of the planning premises </a:t>
            </a:r>
            <a:r>
              <a:rPr lang="en-US" sz="900" b="1" u="sng" dirty="0" smtClean="0">
                <a:solidFill>
                  <a:schemeClr val="bg1"/>
                </a:solidFill>
              </a:rPr>
              <a:t>with appraisal</a:t>
            </a:r>
          </a:p>
        </p:txBody>
      </p:sp>
      <p:sp>
        <p:nvSpPr>
          <p:cNvPr id="55" name="Ellipse 54"/>
          <p:cNvSpPr/>
          <p:nvPr/>
        </p:nvSpPr>
        <p:spPr>
          <a:xfrm>
            <a:off x="4721247" y="2786036"/>
            <a:ext cx="180000" cy="180000"/>
          </a:xfrm>
          <a:prstGeom prst="ellipse">
            <a:avLst/>
          </a:prstGeom>
          <a:solidFill>
            <a:srgbClr val="F68D2E"/>
          </a:solidFill>
          <a:ln>
            <a:solidFill>
              <a:schemeClr val="bg1"/>
            </a:solidFill>
          </a:ln>
        </p:spPr>
        <p:style>
          <a:lnRef idx="2">
            <a:schemeClr val="accent5"/>
          </a:lnRef>
          <a:fillRef idx="1">
            <a:schemeClr val="lt1"/>
          </a:fillRef>
          <a:effectRef idx="0">
            <a:schemeClr val="accent5"/>
          </a:effectRef>
          <a:fontRef idx="minor">
            <a:schemeClr val="dk1"/>
          </a:fontRef>
        </p:style>
        <p:txBody>
          <a:bodyPr lIns="0" tIns="0" rIns="0" bIns="0" rtlCol="0" anchor="ctr"/>
          <a:lstStyle/>
          <a:p>
            <a:pPr algn="ctr"/>
            <a:r>
              <a:rPr lang="en-US" sz="900" b="1" dirty="0" smtClean="0">
                <a:solidFill>
                  <a:schemeClr val="bg1"/>
                </a:solidFill>
              </a:rPr>
              <a:t>1</a:t>
            </a:r>
            <a:endParaRPr lang="en-US" sz="900" b="1" dirty="0">
              <a:solidFill>
                <a:schemeClr val="bg1"/>
              </a:solidFill>
            </a:endParaRPr>
          </a:p>
        </p:txBody>
      </p:sp>
      <p:sp>
        <p:nvSpPr>
          <p:cNvPr id="56" name="Ellipse 55"/>
          <p:cNvSpPr/>
          <p:nvPr/>
        </p:nvSpPr>
        <p:spPr>
          <a:xfrm>
            <a:off x="7095211" y="2786035"/>
            <a:ext cx="180000" cy="180000"/>
          </a:xfrm>
          <a:prstGeom prst="ellipse">
            <a:avLst/>
          </a:prstGeom>
          <a:solidFill>
            <a:srgbClr val="009A4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smtClean="0"/>
              <a:t>3</a:t>
            </a:r>
            <a:endParaRPr lang="en-US" sz="900" b="1" dirty="0"/>
          </a:p>
        </p:txBody>
      </p:sp>
      <p:sp>
        <p:nvSpPr>
          <p:cNvPr id="57" name="Ellipse 56"/>
          <p:cNvSpPr/>
          <p:nvPr/>
        </p:nvSpPr>
        <p:spPr>
          <a:xfrm>
            <a:off x="4721247" y="4362274"/>
            <a:ext cx="180000" cy="180000"/>
          </a:xfrm>
          <a:prstGeom prst="ellipse">
            <a:avLst/>
          </a:prstGeom>
          <a:solidFill>
            <a:srgbClr val="EAAA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smtClean="0"/>
              <a:t>2</a:t>
            </a:r>
            <a:endParaRPr lang="en-US" sz="900" b="1" dirty="0"/>
          </a:p>
        </p:txBody>
      </p:sp>
      <p:sp>
        <p:nvSpPr>
          <p:cNvPr id="58" name="Ellipse 57"/>
          <p:cNvSpPr/>
          <p:nvPr/>
        </p:nvSpPr>
        <p:spPr>
          <a:xfrm>
            <a:off x="7095211" y="4362274"/>
            <a:ext cx="180000" cy="180000"/>
          </a:xfrm>
          <a:prstGeom prst="ellipse">
            <a:avLst/>
          </a:prstGeom>
          <a:solidFill>
            <a:srgbClr val="43B02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smtClean="0"/>
              <a:t>4</a:t>
            </a:r>
            <a:endParaRPr lang="en-US" sz="900" b="1" dirty="0"/>
          </a:p>
        </p:txBody>
      </p:sp>
      <p:sp>
        <p:nvSpPr>
          <p:cNvPr id="59" name="Rectangle 47"/>
          <p:cNvSpPr>
            <a:spLocks noChangeArrowheads="1"/>
          </p:cNvSpPr>
          <p:nvPr/>
        </p:nvSpPr>
        <p:spPr bwMode="gray">
          <a:xfrm>
            <a:off x="5295841" y="4821452"/>
            <a:ext cx="3517073" cy="657723"/>
          </a:xfrm>
          <a:prstGeom prst="rect">
            <a:avLst/>
          </a:prstGeom>
          <a:solidFill>
            <a:schemeClr val="bg1"/>
          </a:solidFill>
          <a:ln w="12700">
            <a:noFill/>
            <a:miter lim="800000"/>
            <a:headEnd/>
            <a:tailEnd/>
          </a:ln>
        </p:spPr>
        <p:txBody>
          <a:bodyPr wrap="none" anchor="ctr"/>
          <a:lstStyle/>
          <a:p>
            <a:pPr marL="216000" indent="-216000" fontAlgn="base">
              <a:spcBef>
                <a:spcPct val="0"/>
              </a:spcBef>
              <a:spcAft>
                <a:spcPct val="0"/>
              </a:spcAft>
              <a:buFont typeface="Univers for KPMG Light" panose="020B0403020202020204" pitchFamily="34" charset="0"/>
              <a:buChar char="—"/>
            </a:pPr>
            <a:r>
              <a:rPr lang="en-US" sz="900" b="1" dirty="0" smtClean="0">
                <a:solidFill>
                  <a:srgbClr val="00338D"/>
                </a:solidFill>
                <a:cs typeface="Arial" charset="0"/>
              </a:rPr>
              <a:t>Plausibility check</a:t>
            </a:r>
          </a:p>
          <a:p>
            <a:pPr marL="216000" indent="-216000" fontAlgn="base">
              <a:spcBef>
                <a:spcPct val="0"/>
              </a:spcBef>
              <a:spcAft>
                <a:spcPct val="0"/>
              </a:spcAft>
              <a:buFont typeface="Univers for KPMG Light" panose="020B0403020202020204" pitchFamily="34" charset="0"/>
              <a:buChar char="—"/>
            </a:pPr>
            <a:r>
              <a:rPr lang="en-US" sz="900" b="1" dirty="0" smtClean="0">
                <a:solidFill>
                  <a:srgbClr val="00338D"/>
                </a:solidFill>
                <a:cs typeface="Arial" charset="0"/>
              </a:rPr>
              <a:t>Independent Business Review</a:t>
            </a:r>
          </a:p>
          <a:p>
            <a:pPr marL="216000" indent="-216000" fontAlgn="base">
              <a:spcBef>
                <a:spcPct val="0"/>
              </a:spcBef>
              <a:spcAft>
                <a:spcPct val="0"/>
              </a:spcAft>
              <a:buFont typeface="Univers for KPMG Light" panose="020B0403020202020204" pitchFamily="34" charset="0"/>
              <a:buChar char="—"/>
            </a:pPr>
            <a:r>
              <a:rPr lang="en-US" sz="900" b="1" dirty="0" smtClean="0">
                <a:solidFill>
                  <a:srgbClr val="00338D"/>
                </a:solidFill>
                <a:cs typeface="Arial" charset="0"/>
              </a:rPr>
              <a:t>Restructuring opinion</a:t>
            </a:r>
            <a:endParaRPr lang="en-US" sz="900" b="1" dirty="0">
              <a:solidFill>
                <a:srgbClr val="00338D"/>
              </a:solidFill>
              <a:cs typeface="Arial" charset="0"/>
            </a:endParaRPr>
          </a:p>
        </p:txBody>
      </p:sp>
      <p:sp>
        <p:nvSpPr>
          <p:cNvPr id="61" name="Rechteck 60"/>
          <p:cNvSpPr/>
          <p:nvPr/>
        </p:nvSpPr>
        <p:spPr>
          <a:xfrm>
            <a:off x="4758728" y="4016327"/>
            <a:ext cx="2188949" cy="20467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p>
            <a:pPr algn="ctr"/>
            <a:r>
              <a:rPr lang="en-US" sz="900" dirty="0" smtClean="0">
                <a:solidFill>
                  <a:schemeClr val="bg1"/>
                </a:solidFill>
              </a:rPr>
              <a:t>see pg. 13ff.</a:t>
            </a:r>
            <a:endParaRPr lang="en-US" sz="900" dirty="0">
              <a:solidFill>
                <a:schemeClr val="bg1"/>
              </a:solidFill>
            </a:endParaRPr>
          </a:p>
        </p:txBody>
      </p:sp>
      <p:sp>
        <p:nvSpPr>
          <p:cNvPr id="62" name="Gleichschenkliges Dreieck 61"/>
          <p:cNvSpPr/>
          <p:nvPr/>
        </p:nvSpPr>
        <p:spPr>
          <a:xfrm rot="5400000">
            <a:off x="4762454" y="4016197"/>
            <a:ext cx="197305" cy="205200"/>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bg1"/>
              </a:solidFill>
            </a:endParaRPr>
          </a:p>
        </p:txBody>
      </p:sp>
      <p:sp>
        <p:nvSpPr>
          <p:cNvPr id="64" name="Rechteck 63"/>
          <p:cNvSpPr/>
          <p:nvPr/>
        </p:nvSpPr>
        <p:spPr>
          <a:xfrm>
            <a:off x="7088906" y="4023707"/>
            <a:ext cx="2188953" cy="2046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solidFill>
              </a:rPr>
              <a:t>see pg. 18ff.</a:t>
            </a:r>
            <a:endParaRPr lang="en-US" sz="900" dirty="0">
              <a:solidFill>
                <a:schemeClr val="bg1"/>
              </a:solidFill>
            </a:endParaRPr>
          </a:p>
        </p:txBody>
      </p:sp>
      <p:sp>
        <p:nvSpPr>
          <p:cNvPr id="65" name="Gleichschenkliges Dreieck 64"/>
          <p:cNvSpPr/>
          <p:nvPr/>
        </p:nvSpPr>
        <p:spPr>
          <a:xfrm rot="5400000">
            <a:off x="7092570" y="4026927"/>
            <a:ext cx="198000" cy="205200"/>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bg1"/>
              </a:solidFill>
            </a:endParaRPr>
          </a:p>
        </p:txBody>
      </p:sp>
      <p:sp>
        <p:nvSpPr>
          <p:cNvPr id="67" name="Rechteck 66"/>
          <p:cNvSpPr/>
          <p:nvPr/>
        </p:nvSpPr>
        <p:spPr>
          <a:xfrm>
            <a:off x="4758732" y="5618113"/>
            <a:ext cx="2188952" cy="2046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p>
            <a:pPr algn="ctr"/>
            <a:r>
              <a:rPr lang="en-US" sz="900" dirty="0" smtClean="0">
                <a:solidFill>
                  <a:schemeClr val="bg1"/>
                </a:solidFill>
              </a:rPr>
              <a:t>see pg. 13ff.</a:t>
            </a:r>
            <a:endParaRPr lang="en-US" sz="900" dirty="0">
              <a:solidFill>
                <a:schemeClr val="bg1"/>
              </a:solidFill>
            </a:endParaRPr>
          </a:p>
        </p:txBody>
      </p:sp>
      <p:sp>
        <p:nvSpPr>
          <p:cNvPr id="68" name="Gleichschenkliges Dreieck 67"/>
          <p:cNvSpPr/>
          <p:nvPr/>
        </p:nvSpPr>
        <p:spPr>
          <a:xfrm rot="5400000">
            <a:off x="4764905" y="5620647"/>
            <a:ext cx="198000" cy="205200"/>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bg1"/>
              </a:solidFill>
            </a:endParaRPr>
          </a:p>
        </p:txBody>
      </p:sp>
      <p:sp>
        <p:nvSpPr>
          <p:cNvPr id="70" name="Rechteck 69"/>
          <p:cNvSpPr/>
          <p:nvPr/>
        </p:nvSpPr>
        <p:spPr>
          <a:xfrm>
            <a:off x="7088906" y="5616429"/>
            <a:ext cx="2188952" cy="2046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p>
            <a:pPr algn="ctr"/>
            <a:r>
              <a:rPr lang="en-US" sz="900" dirty="0" smtClean="0">
                <a:solidFill>
                  <a:schemeClr val="bg1"/>
                </a:solidFill>
              </a:rPr>
              <a:t>see pg. 18ff.</a:t>
            </a:r>
            <a:endParaRPr lang="en-US" sz="900" dirty="0">
              <a:solidFill>
                <a:schemeClr val="bg1"/>
              </a:solidFill>
            </a:endParaRPr>
          </a:p>
        </p:txBody>
      </p:sp>
      <p:sp>
        <p:nvSpPr>
          <p:cNvPr id="71" name="Gleichschenkliges Dreieck 70"/>
          <p:cNvSpPr/>
          <p:nvPr/>
        </p:nvSpPr>
        <p:spPr>
          <a:xfrm rot="5400000">
            <a:off x="7092570" y="5616737"/>
            <a:ext cx="198000" cy="205200"/>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bg1"/>
              </a:solidFill>
            </a:endParaRPr>
          </a:p>
        </p:txBody>
      </p:sp>
      <p:grpSp>
        <p:nvGrpSpPr>
          <p:cNvPr id="46" name="Gruppieren 45"/>
          <p:cNvGrpSpPr/>
          <p:nvPr/>
        </p:nvGrpSpPr>
        <p:grpSpPr>
          <a:xfrm>
            <a:off x="488950" y="1422400"/>
            <a:ext cx="8928100" cy="398648"/>
            <a:chOff x="272480" y="1196752"/>
            <a:chExt cx="9360470" cy="432048"/>
          </a:xfrm>
        </p:grpSpPr>
        <p:sp>
          <p:nvSpPr>
            <p:cNvPr id="4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60"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defTabSz="762000">
                <a:lnSpc>
                  <a:spcPct val="95000"/>
                </a:lnSpc>
                <a:spcBef>
                  <a:spcPct val="60000"/>
                </a:spcBef>
                <a:buClr>
                  <a:srgbClr val="000066"/>
                </a:buClr>
              </a:pPr>
              <a:r>
                <a:rPr lang="en-US" sz="900" b="1" dirty="0" smtClean="0">
                  <a:solidFill>
                    <a:schemeClr val="bg1"/>
                  </a:solidFill>
                </a:rPr>
                <a:t>Presentation/Documentation of the planning premises and, if required, critical appraisal by KPMG</a:t>
              </a:r>
              <a:endParaRPr lang="en-US" sz="900" b="1" dirty="0">
                <a:solidFill>
                  <a:schemeClr val="bg1"/>
                </a:solidFill>
              </a:endParaRPr>
            </a:p>
          </p:txBody>
        </p:sp>
      </p:grpSp>
    </p:spTree>
    <p:extLst>
      <p:ext uri="{BB962C8B-B14F-4D97-AF65-F5344CB8AC3E}">
        <p14:creationId xmlns:p14="http://schemas.microsoft.com/office/powerpoint/2010/main" val="23612661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Planning Premises</a:t>
            </a:r>
            <a:endParaRPr lang="en-US" dirty="0"/>
          </a:p>
        </p:txBody>
      </p:sp>
      <p:sp>
        <p:nvSpPr>
          <p:cNvPr id="4" name="Titel 3"/>
          <p:cNvSpPr>
            <a:spLocks noGrp="1"/>
          </p:cNvSpPr>
          <p:nvPr>
            <p:ph type="title"/>
          </p:nvPr>
        </p:nvSpPr>
        <p:spPr/>
        <p:txBody>
          <a:bodyPr/>
          <a:lstStyle/>
          <a:p>
            <a:r>
              <a:rPr lang="en-US" dirty="0" smtClean="0"/>
              <a:t>Triggers and benefits of the plausibility of planning</a:t>
            </a:r>
            <a:endParaRPr lang="en-US" dirty="0"/>
          </a:p>
        </p:txBody>
      </p:sp>
      <p:sp>
        <p:nvSpPr>
          <p:cNvPr id="8" name="Rechteck 7"/>
          <p:cNvSpPr/>
          <p:nvPr/>
        </p:nvSpPr>
        <p:spPr>
          <a:xfrm>
            <a:off x="2415202" y="1431722"/>
            <a:ext cx="5076000" cy="360000"/>
          </a:xfrm>
          <a:prstGeom prst="rect">
            <a:avLst/>
          </a:prstGeom>
          <a:solidFill>
            <a:srgbClr val="00338D"/>
          </a:solidFill>
          <a:ln>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lnSpc>
                <a:spcPct val="150000"/>
              </a:lnSpc>
            </a:pPr>
            <a:r>
              <a:rPr lang="en-US" b="1" dirty="0" smtClean="0">
                <a:solidFill>
                  <a:schemeClr val="bg1"/>
                </a:solidFill>
                <a:latin typeface="+mj-lt"/>
              </a:rPr>
              <a:t>Why </a:t>
            </a:r>
            <a:r>
              <a:rPr lang="en-US" b="1" dirty="0">
                <a:solidFill>
                  <a:schemeClr val="bg1"/>
                </a:solidFill>
                <a:latin typeface="+mj-lt"/>
              </a:rPr>
              <a:t>do you need plausibility of planning?</a:t>
            </a:r>
          </a:p>
        </p:txBody>
      </p:sp>
      <p:sp>
        <p:nvSpPr>
          <p:cNvPr id="9" name="Rechteck 8"/>
          <p:cNvSpPr/>
          <p:nvPr/>
        </p:nvSpPr>
        <p:spPr>
          <a:xfrm>
            <a:off x="2415202" y="1796577"/>
            <a:ext cx="5076000" cy="1137064"/>
          </a:xfrm>
          <a:prstGeom prst="rect">
            <a:avLst/>
          </a:prstGeom>
          <a:noFill/>
          <a:ln w="12700">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54000" bIns="54000" rtlCol="0" anchor="t"/>
          <a:lstStyle/>
          <a:p>
            <a:pPr marL="216000" lvl="2" indent="-216000">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Transparency for all stakeholders (e.g</a:t>
            </a:r>
            <a:r>
              <a:rPr lang="en-US" sz="1000" dirty="0">
                <a:solidFill>
                  <a:srgbClr val="00338D"/>
                </a:solidFill>
                <a:cs typeface="Arial" panose="020B0604020202020204" pitchFamily="34" charset="0"/>
              </a:rPr>
              <a:t>. investors, </a:t>
            </a:r>
            <a:r>
              <a:rPr lang="en-US" sz="1000" dirty="0" smtClean="0">
                <a:solidFill>
                  <a:srgbClr val="00338D"/>
                </a:solidFill>
                <a:cs typeface="Arial" panose="020B0604020202020204" pitchFamily="34" charset="0"/>
              </a:rPr>
              <a:t>management)  through an independent analysis of business planning </a:t>
            </a:r>
          </a:p>
          <a:p>
            <a:pPr marL="216000" lvl="2" indent="-216000">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Strong basis for decision making</a:t>
            </a:r>
          </a:p>
          <a:p>
            <a:pPr marL="171450" indent="-171450">
              <a:lnSpc>
                <a:spcPct val="150000"/>
              </a:lnSpc>
              <a:buFont typeface="Arial" panose="020B0604020202020204" pitchFamily="34" charset="0"/>
              <a:buChar char="•"/>
            </a:pPr>
            <a:endParaRPr lang="en-US" sz="600" dirty="0" smtClean="0">
              <a:solidFill>
                <a:srgbClr val="00338D"/>
              </a:solidFill>
            </a:endParaRPr>
          </a:p>
        </p:txBody>
      </p:sp>
      <p:sp>
        <p:nvSpPr>
          <p:cNvPr id="22" name="Rechteck 21"/>
          <p:cNvSpPr>
            <a:spLocks/>
          </p:cNvSpPr>
          <p:nvPr/>
        </p:nvSpPr>
        <p:spPr>
          <a:xfrm>
            <a:off x="488950" y="3124150"/>
            <a:ext cx="3752246" cy="360000"/>
          </a:xfrm>
          <a:prstGeom prst="rect">
            <a:avLst/>
          </a:prstGeom>
          <a:solidFill>
            <a:srgbClr val="00A3A1"/>
          </a:solidFill>
          <a:ln>
            <a:solidFill>
              <a:srgbClr val="00A3A1"/>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lnSpc>
                <a:spcPct val="150000"/>
              </a:lnSpc>
            </a:pPr>
            <a:r>
              <a:rPr lang="en-US" b="1" dirty="0" smtClean="0">
                <a:solidFill>
                  <a:schemeClr val="bg1"/>
                </a:solidFill>
                <a:latin typeface="+mj-lt"/>
              </a:rPr>
              <a:t>Triggers</a:t>
            </a:r>
            <a:endParaRPr lang="en-US" b="1" dirty="0">
              <a:solidFill>
                <a:schemeClr val="bg1"/>
              </a:solidFill>
              <a:latin typeface="+mj-lt"/>
            </a:endParaRPr>
          </a:p>
        </p:txBody>
      </p:sp>
      <p:sp>
        <p:nvSpPr>
          <p:cNvPr id="23" name="Rechteck 22"/>
          <p:cNvSpPr/>
          <p:nvPr/>
        </p:nvSpPr>
        <p:spPr>
          <a:xfrm>
            <a:off x="488950" y="3492715"/>
            <a:ext cx="3752246" cy="2536698"/>
          </a:xfrm>
          <a:prstGeom prst="rect">
            <a:avLst/>
          </a:prstGeom>
          <a:noFill/>
          <a:ln w="12700">
            <a:solidFill>
              <a:srgbClr val="00A3A1"/>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54000" bIns="54000" rtlCol="0" anchor="t"/>
          <a:lstStyle/>
          <a:p>
            <a:pPr marL="216000" lvl="2" indent="-216000">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Business planning with low reliability </a:t>
            </a:r>
          </a:p>
          <a:p>
            <a:pPr marL="216000" lvl="2" indent="-216000">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Uncertainty for investors and management:</a:t>
            </a:r>
          </a:p>
          <a:p>
            <a:pPr marL="358775" lvl="3" indent="-142875">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Impending corporate financing and issue of loans</a:t>
            </a:r>
          </a:p>
          <a:p>
            <a:pPr marL="358775" lvl="3" indent="-142875">
              <a:lnSpc>
                <a:spcPct val="150000"/>
              </a:lnSpc>
              <a:buFont typeface="Univers for KPMG Light" panose="020B0403020202020204" pitchFamily="34" charset="0"/>
              <a:buChar char="-"/>
              <a:defRPr/>
            </a:pPr>
            <a:r>
              <a:rPr lang="en-US" sz="1000" dirty="0">
                <a:solidFill>
                  <a:srgbClr val="00338D"/>
                </a:solidFill>
                <a:cs typeface="Arial" panose="020B0604020202020204" pitchFamily="34" charset="0"/>
              </a:rPr>
              <a:t>Planned Merger and Acquisition (buy-side / sell-side) of a company or a business segment </a:t>
            </a:r>
          </a:p>
          <a:p>
            <a:pPr marL="358775" lvl="3" indent="-142875">
              <a:lnSpc>
                <a:spcPct val="150000"/>
              </a:lnSpc>
              <a:buFont typeface="Univers for KPMG Light" panose="020B0403020202020204" pitchFamily="34" charset="0"/>
              <a:buChar char="-"/>
              <a:defRPr/>
            </a:pPr>
            <a:r>
              <a:rPr lang="en-US" sz="1000" dirty="0">
                <a:solidFill>
                  <a:srgbClr val="00338D"/>
                </a:solidFill>
                <a:cs typeface="Arial" panose="020B0604020202020204" pitchFamily="34" charset="0"/>
              </a:rPr>
              <a:t>Continued decline in earnings or </a:t>
            </a:r>
            <a:r>
              <a:rPr lang="en-US" sz="1000" dirty="0" smtClean="0">
                <a:solidFill>
                  <a:srgbClr val="00338D"/>
                </a:solidFill>
                <a:cs typeface="Arial" panose="020B0604020202020204" pitchFamily="34" charset="0"/>
              </a:rPr>
              <a:t>profit warning</a:t>
            </a:r>
          </a:p>
          <a:p>
            <a:pPr marL="358775" lvl="3" indent="-142875">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Working capital management issues</a:t>
            </a:r>
          </a:p>
          <a:p>
            <a:pPr marL="358775" lvl="3" indent="-142875">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Existing and future liquidity shortage</a:t>
            </a:r>
          </a:p>
          <a:p>
            <a:pPr marL="358775" lvl="3" indent="-142875">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Seasonality related bridge financing </a:t>
            </a:r>
            <a:endParaRPr lang="en-US" sz="1000" dirty="0">
              <a:solidFill>
                <a:srgbClr val="00338D"/>
              </a:solidFill>
              <a:cs typeface="Arial" panose="020B0604020202020204" pitchFamily="34" charset="0"/>
            </a:endParaRPr>
          </a:p>
        </p:txBody>
      </p:sp>
      <p:sp>
        <p:nvSpPr>
          <p:cNvPr id="28" name="Rechteck 27"/>
          <p:cNvSpPr>
            <a:spLocks/>
          </p:cNvSpPr>
          <p:nvPr/>
        </p:nvSpPr>
        <p:spPr>
          <a:xfrm>
            <a:off x="5664804" y="3124150"/>
            <a:ext cx="3752246" cy="360000"/>
          </a:xfrm>
          <a:prstGeom prst="rect">
            <a:avLst/>
          </a:prstGeom>
          <a:solidFill>
            <a:srgbClr val="0091DA"/>
          </a:solidFill>
          <a:ln>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lnSpc>
                <a:spcPct val="150000"/>
              </a:lnSpc>
            </a:pPr>
            <a:r>
              <a:rPr lang="en-US" b="1" dirty="0" smtClean="0">
                <a:solidFill>
                  <a:schemeClr val="bg1"/>
                </a:solidFill>
                <a:latin typeface="+mj-lt"/>
              </a:rPr>
              <a:t>Benefit</a:t>
            </a:r>
          </a:p>
        </p:txBody>
      </p:sp>
      <p:sp>
        <p:nvSpPr>
          <p:cNvPr id="29" name="Rechteck 28"/>
          <p:cNvSpPr>
            <a:spLocks/>
          </p:cNvSpPr>
          <p:nvPr/>
        </p:nvSpPr>
        <p:spPr>
          <a:xfrm>
            <a:off x="5664804" y="3493861"/>
            <a:ext cx="3752246" cy="2535552"/>
          </a:xfrm>
          <a:prstGeom prst="rect">
            <a:avLst/>
          </a:prstGeom>
          <a:noFill/>
          <a:ln w="12700">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54000" bIns="54000" rtlCol="0" anchor="t"/>
          <a:lstStyle/>
          <a:p>
            <a:pPr marL="216000" lvl="2" indent="-216000">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Transparency for management</a:t>
            </a:r>
          </a:p>
          <a:p>
            <a:pPr marL="216000" lvl="2" indent="-216000">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Strong and reliable business planning</a:t>
            </a:r>
          </a:p>
          <a:p>
            <a:pPr marL="216000" lvl="2" indent="-216000">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Strategic options</a:t>
            </a:r>
          </a:p>
          <a:p>
            <a:pPr marL="216000" lvl="2" indent="-216000">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Risk assessment</a:t>
            </a:r>
          </a:p>
          <a:p>
            <a:pPr marL="216000" lvl="2" indent="-216000">
              <a:lnSpc>
                <a:spcPct val="150000"/>
              </a:lnSpc>
              <a:buFont typeface="Univers for KPMG Light" panose="020B0403020202020204" pitchFamily="34" charset="0"/>
              <a:buChar char="—"/>
              <a:defRPr/>
            </a:pPr>
            <a:r>
              <a:rPr lang="en-US" sz="1000" dirty="0" smtClean="0">
                <a:solidFill>
                  <a:srgbClr val="00338D"/>
                </a:solidFill>
                <a:cs typeface="Arial" panose="020B0604020202020204" pitchFamily="34" charset="0"/>
              </a:rPr>
              <a:t>Transparency for capital market</a:t>
            </a:r>
          </a:p>
          <a:p>
            <a:pPr marL="216000" lvl="2" indent="-216000">
              <a:lnSpc>
                <a:spcPct val="150000"/>
              </a:lnSpc>
              <a:buFont typeface="Univers for KPMG Light" panose="020B0403020202020204" pitchFamily="34" charset="0"/>
              <a:buChar char="—"/>
              <a:defRPr/>
            </a:pPr>
            <a:endParaRPr lang="en-US" sz="1000" dirty="0" smtClean="0">
              <a:solidFill>
                <a:srgbClr val="00338D"/>
              </a:solidFill>
              <a:cs typeface="Arial" panose="020B0604020202020204" pitchFamily="34" charset="0"/>
            </a:endParaRPr>
          </a:p>
          <a:p>
            <a:pPr marL="216000" lvl="2" indent="-216000">
              <a:lnSpc>
                <a:spcPct val="150000"/>
              </a:lnSpc>
              <a:buFont typeface="Univers for KPMG Light" panose="020B0403020202020204" pitchFamily="34" charset="0"/>
              <a:buChar char="—"/>
              <a:defRPr/>
            </a:pPr>
            <a:endParaRPr lang="en-US" sz="1000" dirty="0" smtClean="0">
              <a:solidFill>
                <a:srgbClr val="00338D"/>
              </a:solidFill>
              <a:cs typeface="Arial" panose="020B0604020202020204" pitchFamily="34" charset="0"/>
            </a:endParaRPr>
          </a:p>
          <a:p>
            <a:pPr marL="216000" lvl="2" indent="-216000">
              <a:lnSpc>
                <a:spcPct val="150000"/>
              </a:lnSpc>
              <a:buFont typeface="Univers for KPMG Light" panose="020B0403020202020204" pitchFamily="34" charset="0"/>
              <a:buChar char="—"/>
              <a:defRPr/>
            </a:pPr>
            <a:endParaRPr lang="en-US" sz="1000" dirty="0">
              <a:solidFill>
                <a:srgbClr val="00338D"/>
              </a:solidFill>
              <a:cs typeface="Arial" panose="020B0604020202020204" pitchFamily="34" charset="0"/>
            </a:endParaRPr>
          </a:p>
        </p:txBody>
      </p:sp>
      <p:sp>
        <p:nvSpPr>
          <p:cNvPr id="31" name="Freeform 16"/>
          <p:cNvSpPr>
            <a:spLocks/>
          </p:cNvSpPr>
          <p:nvPr/>
        </p:nvSpPr>
        <p:spPr bwMode="gray">
          <a:xfrm rot="20674049" flipH="1">
            <a:off x="1225228" y="2300705"/>
            <a:ext cx="1219965" cy="617538"/>
          </a:xfrm>
          <a:custGeom>
            <a:avLst/>
            <a:gdLst>
              <a:gd name="T0" fmla="*/ 458 w 2291"/>
              <a:gd name="T1" fmla="*/ 324 h 1265"/>
              <a:gd name="T2" fmla="*/ 703 w 2291"/>
              <a:gd name="T3" fmla="*/ 389 h 1265"/>
              <a:gd name="T4" fmla="*/ 638 w 2291"/>
              <a:gd name="T5" fmla="*/ 143 h 1265"/>
              <a:gd name="T6" fmla="*/ 592 w 2291"/>
              <a:gd name="T7" fmla="*/ 189 h 1265"/>
              <a:gd name="T8" fmla="*/ 359 w 2291"/>
              <a:gd name="T9" fmla="*/ 0 h 1265"/>
              <a:gd name="T10" fmla="*/ 0 w 2291"/>
              <a:gd name="T11" fmla="*/ 32 h 1265"/>
              <a:gd name="T12" fmla="*/ 329 w 2291"/>
              <a:gd name="T13" fmla="*/ 59 h 1265"/>
              <a:gd name="T14" fmla="*/ 503 w 2291"/>
              <a:gd name="T15" fmla="*/ 278 h 1265"/>
              <a:gd name="T16" fmla="*/ 503 w 2291"/>
              <a:gd name="T17" fmla="*/ 278 h 1265"/>
              <a:gd name="T18" fmla="*/ 458 w 2291"/>
              <a:gd name="T19" fmla="*/ 324 h 126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91"/>
              <a:gd name="T31" fmla="*/ 0 h 1265"/>
              <a:gd name="T32" fmla="*/ 2291 w 2291"/>
              <a:gd name="T33" fmla="*/ 1265 h 126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91" h="1265">
                <a:moveTo>
                  <a:pt x="1492" y="1052"/>
                </a:moveTo>
                <a:cubicBezTo>
                  <a:pt x="2291" y="1265"/>
                  <a:pt x="2291" y="1265"/>
                  <a:pt x="2291" y="1265"/>
                </a:cubicBezTo>
                <a:cubicBezTo>
                  <a:pt x="2078" y="466"/>
                  <a:pt x="2078" y="466"/>
                  <a:pt x="2078" y="466"/>
                </a:cubicBezTo>
                <a:cubicBezTo>
                  <a:pt x="1928" y="616"/>
                  <a:pt x="1928" y="616"/>
                  <a:pt x="1928" y="616"/>
                </a:cubicBezTo>
                <a:cubicBezTo>
                  <a:pt x="1169" y="0"/>
                  <a:pt x="1169" y="0"/>
                  <a:pt x="1169" y="0"/>
                </a:cubicBezTo>
                <a:cubicBezTo>
                  <a:pt x="0" y="103"/>
                  <a:pt x="0" y="103"/>
                  <a:pt x="0" y="103"/>
                </a:cubicBezTo>
                <a:cubicBezTo>
                  <a:pt x="1073" y="192"/>
                  <a:pt x="1073" y="192"/>
                  <a:pt x="1073" y="192"/>
                </a:cubicBezTo>
                <a:cubicBezTo>
                  <a:pt x="1639" y="905"/>
                  <a:pt x="1639" y="905"/>
                  <a:pt x="1639" y="905"/>
                </a:cubicBezTo>
                <a:cubicBezTo>
                  <a:pt x="1639" y="905"/>
                  <a:pt x="1639" y="905"/>
                  <a:pt x="1639" y="905"/>
                </a:cubicBezTo>
                <a:lnTo>
                  <a:pt x="1492" y="1052"/>
                </a:lnTo>
                <a:close/>
              </a:path>
            </a:pathLst>
          </a:custGeom>
          <a:solidFill>
            <a:srgbClr val="00338D"/>
          </a:solidFill>
          <a:ln w="9525" cap="flat" cmpd="sng">
            <a:solidFill>
              <a:srgbClr val="00338D"/>
            </a:solidFill>
            <a:prstDash val="solid"/>
            <a:round/>
            <a:headEnd type="none" w="med" len="med"/>
            <a:tailEnd type="none" w="med" len="med"/>
          </a:ln>
        </p:spPr>
        <p:txBody>
          <a:bodyPr/>
          <a:lstStyle/>
          <a:p>
            <a:pPr>
              <a:defRPr/>
            </a:pPr>
            <a:endParaRPr lang="en-US" dirty="0"/>
          </a:p>
        </p:txBody>
      </p:sp>
      <p:sp>
        <p:nvSpPr>
          <p:cNvPr id="32" name="Freeform 16"/>
          <p:cNvSpPr>
            <a:spLocks/>
          </p:cNvSpPr>
          <p:nvPr/>
        </p:nvSpPr>
        <p:spPr bwMode="gray">
          <a:xfrm rot="925951">
            <a:off x="7477486" y="2295763"/>
            <a:ext cx="1219965" cy="617538"/>
          </a:xfrm>
          <a:custGeom>
            <a:avLst/>
            <a:gdLst>
              <a:gd name="T0" fmla="*/ 458 w 2291"/>
              <a:gd name="T1" fmla="*/ 324 h 1265"/>
              <a:gd name="T2" fmla="*/ 703 w 2291"/>
              <a:gd name="T3" fmla="*/ 389 h 1265"/>
              <a:gd name="T4" fmla="*/ 638 w 2291"/>
              <a:gd name="T5" fmla="*/ 143 h 1265"/>
              <a:gd name="T6" fmla="*/ 592 w 2291"/>
              <a:gd name="T7" fmla="*/ 189 h 1265"/>
              <a:gd name="T8" fmla="*/ 359 w 2291"/>
              <a:gd name="T9" fmla="*/ 0 h 1265"/>
              <a:gd name="T10" fmla="*/ 0 w 2291"/>
              <a:gd name="T11" fmla="*/ 32 h 1265"/>
              <a:gd name="T12" fmla="*/ 329 w 2291"/>
              <a:gd name="T13" fmla="*/ 59 h 1265"/>
              <a:gd name="T14" fmla="*/ 503 w 2291"/>
              <a:gd name="T15" fmla="*/ 278 h 1265"/>
              <a:gd name="T16" fmla="*/ 503 w 2291"/>
              <a:gd name="T17" fmla="*/ 278 h 1265"/>
              <a:gd name="T18" fmla="*/ 458 w 2291"/>
              <a:gd name="T19" fmla="*/ 324 h 126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91"/>
              <a:gd name="T31" fmla="*/ 0 h 1265"/>
              <a:gd name="T32" fmla="*/ 2291 w 2291"/>
              <a:gd name="T33" fmla="*/ 1265 h 126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91" h="1265">
                <a:moveTo>
                  <a:pt x="1492" y="1052"/>
                </a:moveTo>
                <a:cubicBezTo>
                  <a:pt x="2291" y="1265"/>
                  <a:pt x="2291" y="1265"/>
                  <a:pt x="2291" y="1265"/>
                </a:cubicBezTo>
                <a:cubicBezTo>
                  <a:pt x="2078" y="466"/>
                  <a:pt x="2078" y="466"/>
                  <a:pt x="2078" y="466"/>
                </a:cubicBezTo>
                <a:cubicBezTo>
                  <a:pt x="1928" y="616"/>
                  <a:pt x="1928" y="616"/>
                  <a:pt x="1928" y="616"/>
                </a:cubicBezTo>
                <a:cubicBezTo>
                  <a:pt x="1169" y="0"/>
                  <a:pt x="1169" y="0"/>
                  <a:pt x="1169" y="0"/>
                </a:cubicBezTo>
                <a:cubicBezTo>
                  <a:pt x="0" y="103"/>
                  <a:pt x="0" y="103"/>
                  <a:pt x="0" y="103"/>
                </a:cubicBezTo>
                <a:cubicBezTo>
                  <a:pt x="1073" y="192"/>
                  <a:pt x="1073" y="192"/>
                  <a:pt x="1073" y="192"/>
                </a:cubicBezTo>
                <a:cubicBezTo>
                  <a:pt x="1639" y="905"/>
                  <a:pt x="1639" y="905"/>
                  <a:pt x="1639" y="905"/>
                </a:cubicBezTo>
                <a:cubicBezTo>
                  <a:pt x="1639" y="905"/>
                  <a:pt x="1639" y="905"/>
                  <a:pt x="1639" y="905"/>
                </a:cubicBezTo>
                <a:lnTo>
                  <a:pt x="1492" y="1052"/>
                </a:lnTo>
                <a:close/>
              </a:path>
            </a:pathLst>
          </a:custGeom>
          <a:solidFill>
            <a:srgbClr val="00338D"/>
          </a:solidFill>
          <a:ln w="9525" cap="flat" cmpd="sng">
            <a:solidFill>
              <a:srgbClr val="00338D"/>
            </a:solidFill>
            <a:prstDash val="solid"/>
            <a:round/>
            <a:headEnd type="none" w="med" len="med"/>
            <a:tailEnd type="none" w="med" len="med"/>
          </a:ln>
        </p:spPr>
        <p:txBody>
          <a:bodyPr/>
          <a:lstStyle/>
          <a:p>
            <a:pPr>
              <a:defRPr/>
            </a:pPr>
            <a:endParaRPr lang="en-US" dirty="0"/>
          </a:p>
        </p:txBody>
      </p:sp>
    </p:spTree>
    <p:extLst>
      <p:ext uri="{BB962C8B-B14F-4D97-AF65-F5344CB8AC3E}">
        <p14:creationId xmlns:p14="http://schemas.microsoft.com/office/powerpoint/2010/main" val="33687849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noProof="0" dirty="0" smtClean="0"/>
              <a:t>Planning Premises</a:t>
            </a:r>
            <a:endParaRPr lang="en-US" noProof="0" dirty="0"/>
          </a:p>
        </p:txBody>
      </p:sp>
      <p:sp>
        <p:nvSpPr>
          <p:cNvPr id="4" name="Titel 3"/>
          <p:cNvSpPr>
            <a:spLocks noGrp="1"/>
          </p:cNvSpPr>
          <p:nvPr>
            <p:ph type="title"/>
          </p:nvPr>
        </p:nvSpPr>
        <p:spPr/>
        <p:txBody>
          <a:bodyPr/>
          <a:lstStyle/>
          <a:p>
            <a:r>
              <a:rPr lang="en-US" noProof="0" dirty="0" smtClean="0"/>
              <a:t>Benefit of the plausibility of business planning</a:t>
            </a:r>
            <a:endParaRPr lang="en-US" noProof="0" dirty="0"/>
          </a:p>
        </p:txBody>
      </p:sp>
      <p:grpSp>
        <p:nvGrpSpPr>
          <p:cNvPr id="3" name="Gruppieren 2"/>
          <p:cNvGrpSpPr/>
          <p:nvPr/>
        </p:nvGrpSpPr>
        <p:grpSpPr>
          <a:xfrm>
            <a:off x="496699" y="1422400"/>
            <a:ext cx="8920351" cy="791976"/>
            <a:chOff x="496699" y="1181919"/>
            <a:chExt cx="8920351" cy="792233"/>
          </a:xfrm>
        </p:grpSpPr>
        <p:sp>
          <p:nvSpPr>
            <p:cNvPr id="2" name="Richtungspfeil 1"/>
            <p:cNvSpPr/>
            <p:nvPr/>
          </p:nvSpPr>
          <p:spPr>
            <a:xfrm>
              <a:off x="496699" y="1182152"/>
              <a:ext cx="3024000" cy="792000"/>
            </a:xfrm>
            <a:prstGeom prst="homePlate">
              <a:avLst/>
            </a:prstGeom>
            <a:ln>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bg1"/>
                  </a:solidFill>
                </a:rPr>
                <a:t>Transparency for management</a:t>
              </a:r>
            </a:p>
          </p:txBody>
        </p:sp>
        <p:sp>
          <p:nvSpPr>
            <p:cNvPr id="39" name="Rechteck 38"/>
            <p:cNvSpPr/>
            <p:nvPr/>
          </p:nvSpPr>
          <p:spPr>
            <a:xfrm>
              <a:off x="3508752" y="1181919"/>
              <a:ext cx="5908298" cy="792000"/>
            </a:xfrm>
            <a:prstGeom prst="rect">
              <a:avLst/>
            </a:prstGeom>
            <a:noFill/>
            <a:ln>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625475"/>
              <a:r>
                <a:rPr lang="en-US" sz="1000" dirty="0" smtClean="0">
                  <a:solidFill>
                    <a:srgbClr val="00338D"/>
                  </a:solidFill>
                </a:rPr>
                <a:t>The neutral assessment and objective representation of a reliable and consistent business planning creates transparency - especially in relation to planning structure and -methodologies or economic, social and market-related planning assumptions.</a:t>
              </a:r>
            </a:p>
          </p:txBody>
        </p:sp>
        <p:sp>
          <p:nvSpPr>
            <p:cNvPr id="19" name="Text Placeholder 1"/>
            <p:cNvSpPr txBox="1">
              <a:spLocks/>
            </p:cNvSpPr>
            <p:nvPr/>
          </p:nvSpPr>
          <p:spPr>
            <a:xfrm>
              <a:off x="3094862" y="1181919"/>
              <a:ext cx="864000" cy="792000"/>
            </a:xfrm>
            <a:prstGeom prst="chevron">
              <a:avLst>
                <a:gd name="adj" fmla="val 48063"/>
              </a:avLst>
            </a:prstGeom>
            <a:solidFill>
              <a:srgbClr val="00338D"/>
            </a:solidFill>
            <a:ln w="12700">
              <a:solidFill>
                <a:srgbClr val="00338D"/>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stStyle>
            <a:p>
              <a:endParaRPr lang="en-US" sz="1200" dirty="0">
                <a:latin typeface="Arial" panose="020B0604020202020204" pitchFamily="34" charset="0"/>
              </a:endParaRPr>
            </a:p>
          </p:txBody>
        </p:sp>
      </p:grpSp>
      <p:grpSp>
        <p:nvGrpSpPr>
          <p:cNvPr id="8" name="Gruppieren 7"/>
          <p:cNvGrpSpPr/>
          <p:nvPr/>
        </p:nvGrpSpPr>
        <p:grpSpPr>
          <a:xfrm>
            <a:off x="496699" y="4269450"/>
            <a:ext cx="8920351" cy="791977"/>
            <a:chOff x="496699" y="4224987"/>
            <a:chExt cx="8920351" cy="792234"/>
          </a:xfrm>
        </p:grpSpPr>
        <p:sp>
          <p:nvSpPr>
            <p:cNvPr id="36" name="Richtungspfeil 35"/>
            <p:cNvSpPr/>
            <p:nvPr/>
          </p:nvSpPr>
          <p:spPr>
            <a:xfrm>
              <a:off x="496699" y="4225221"/>
              <a:ext cx="3024000" cy="792000"/>
            </a:xfrm>
            <a:prstGeom prst="homePlate">
              <a:avLst/>
            </a:prstGeom>
            <a:ln w="12700">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bg1"/>
                  </a:solidFill>
                </a:rPr>
                <a:t>Risk assessment</a:t>
              </a:r>
            </a:p>
          </p:txBody>
        </p:sp>
        <p:sp>
          <p:nvSpPr>
            <p:cNvPr id="43" name="Rechteck 42"/>
            <p:cNvSpPr/>
            <p:nvPr/>
          </p:nvSpPr>
          <p:spPr>
            <a:xfrm>
              <a:off x="3524249" y="4224987"/>
              <a:ext cx="5892801" cy="792000"/>
            </a:xfrm>
            <a:prstGeom prst="rect">
              <a:avLst/>
            </a:prstGeom>
            <a:noFill/>
            <a:ln>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625475"/>
              <a:r>
                <a:rPr lang="en-US" sz="1000" dirty="0" smtClean="0">
                  <a:solidFill>
                    <a:srgbClr val="00338D"/>
                  </a:solidFill>
                </a:rPr>
                <a:t>Part of the plausibility check is to verify the planning premises, identify the potential risks and examine their impacts. Risk assessment is possible for single planning premises as well as for the overall financial planning.</a:t>
              </a:r>
            </a:p>
          </p:txBody>
        </p:sp>
        <p:sp>
          <p:nvSpPr>
            <p:cNvPr id="17" name="Text Placeholder 1"/>
            <p:cNvSpPr txBox="1">
              <a:spLocks/>
            </p:cNvSpPr>
            <p:nvPr/>
          </p:nvSpPr>
          <p:spPr>
            <a:xfrm>
              <a:off x="3099857" y="4224987"/>
              <a:ext cx="864000" cy="792000"/>
            </a:xfrm>
            <a:prstGeom prst="chevron">
              <a:avLst>
                <a:gd name="adj" fmla="val 48063"/>
              </a:avLst>
            </a:prstGeom>
            <a:solidFill>
              <a:srgbClr val="00338D"/>
            </a:solidFill>
            <a:ln w="12700">
              <a:solidFill>
                <a:srgbClr val="00338D"/>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stStyle>
            <a:p>
              <a:endParaRPr lang="en-US" sz="1200" dirty="0">
                <a:latin typeface="Arial" panose="020B0604020202020204" pitchFamily="34" charset="0"/>
              </a:endParaRPr>
            </a:p>
          </p:txBody>
        </p:sp>
      </p:grpSp>
      <p:grpSp>
        <p:nvGrpSpPr>
          <p:cNvPr id="9" name="Gruppieren 8"/>
          <p:cNvGrpSpPr/>
          <p:nvPr/>
        </p:nvGrpSpPr>
        <p:grpSpPr>
          <a:xfrm>
            <a:off x="496699" y="5218546"/>
            <a:ext cx="8920351" cy="791998"/>
            <a:chOff x="496699" y="5236761"/>
            <a:chExt cx="8920351" cy="792255"/>
          </a:xfrm>
        </p:grpSpPr>
        <p:sp>
          <p:nvSpPr>
            <p:cNvPr id="37" name="Richtungspfeil 36"/>
            <p:cNvSpPr/>
            <p:nvPr/>
          </p:nvSpPr>
          <p:spPr>
            <a:xfrm>
              <a:off x="496699" y="5236997"/>
              <a:ext cx="3024000" cy="792001"/>
            </a:xfrm>
            <a:prstGeom prst="homePlate">
              <a:avLst/>
            </a:prstGeom>
            <a:ln>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bg1"/>
                  </a:solidFill>
                </a:rPr>
                <a:t>Transparency for</a:t>
              </a:r>
            </a:p>
            <a:p>
              <a:pPr algn="ctr"/>
              <a:r>
                <a:rPr lang="en-US" sz="1000" b="1" dirty="0" smtClean="0">
                  <a:solidFill>
                    <a:schemeClr val="bg1"/>
                  </a:solidFill>
                </a:rPr>
                <a:t>capital market</a:t>
              </a:r>
            </a:p>
          </p:txBody>
        </p:sp>
        <p:sp>
          <p:nvSpPr>
            <p:cNvPr id="46" name="Rechteck 45"/>
            <p:cNvSpPr/>
            <p:nvPr/>
          </p:nvSpPr>
          <p:spPr>
            <a:xfrm>
              <a:off x="3524249" y="5236761"/>
              <a:ext cx="5892801" cy="792001"/>
            </a:xfrm>
            <a:prstGeom prst="rect">
              <a:avLst/>
            </a:prstGeom>
            <a:noFill/>
            <a:ln>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625475"/>
              <a:r>
                <a:rPr lang="en-US" sz="1000" dirty="0" smtClean="0">
                  <a:solidFill>
                    <a:srgbClr val="00338D"/>
                  </a:solidFill>
                </a:rPr>
                <a:t>The assessment of the business planning creates transparency at the capital market and establishes trust as well as a basis for decision making for lenders.</a:t>
              </a:r>
              <a:endParaRPr lang="en-US" sz="1000" dirty="0">
                <a:solidFill>
                  <a:srgbClr val="00338D"/>
                </a:solidFill>
              </a:endParaRPr>
            </a:p>
          </p:txBody>
        </p:sp>
        <p:sp>
          <p:nvSpPr>
            <p:cNvPr id="18" name="Text Placeholder 1"/>
            <p:cNvSpPr txBox="1">
              <a:spLocks/>
            </p:cNvSpPr>
            <p:nvPr/>
          </p:nvSpPr>
          <p:spPr>
            <a:xfrm>
              <a:off x="3099857" y="5237014"/>
              <a:ext cx="864000" cy="792002"/>
            </a:xfrm>
            <a:prstGeom prst="chevron">
              <a:avLst>
                <a:gd name="adj" fmla="val 48063"/>
              </a:avLst>
            </a:prstGeom>
            <a:solidFill>
              <a:srgbClr val="00338D"/>
            </a:solidFill>
            <a:ln w="12700">
              <a:solidFill>
                <a:srgbClr val="00338D"/>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stStyle>
            <a:p>
              <a:endParaRPr lang="en-US" sz="1200" dirty="0">
                <a:latin typeface="Arial" panose="020B0604020202020204" pitchFamily="34" charset="0"/>
              </a:endParaRPr>
            </a:p>
          </p:txBody>
        </p:sp>
      </p:grpSp>
      <p:grpSp>
        <p:nvGrpSpPr>
          <p:cNvPr id="7" name="Gruppieren 6"/>
          <p:cNvGrpSpPr/>
          <p:nvPr/>
        </p:nvGrpSpPr>
        <p:grpSpPr>
          <a:xfrm>
            <a:off x="496699" y="3320355"/>
            <a:ext cx="8920351" cy="791977"/>
            <a:chOff x="496699" y="3213214"/>
            <a:chExt cx="8920351" cy="792234"/>
          </a:xfrm>
        </p:grpSpPr>
        <p:sp>
          <p:nvSpPr>
            <p:cNvPr id="35" name="Richtungspfeil 34"/>
            <p:cNvSpPr/>
            <p:nvPr/>
          </p:nvSpPr>
          <p:spPr>
            <a:xfrm>
              <a:off x="496699" y="3213448"/>
              <a:ext cx="3024000" cy="792000"/>
            </a:xfrm>
            <a:prstGeom prst="homePlate">
              <a:avLst/>
            </a:prstGeom>
            <a:ln>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chemeClr val="bg1"/>
                  </a:solidFill>
                </a:rPr>
                <a:t>Strategic options</a:t>
              </a:r>
              <a:endParaRPr lang="en-US" sz="1000" b="1" dirty="0">
                <a:solidFill>
                  <a:schemeClr val="bg1"/>
                </a:solidFill>
              </a:endParaRPr>
            </a:p>
          </p:txBody>
        </p:sp>
        <p:sp>
          <p:nvSpPr>
            <p:cNvPr id="41" name="Rechteck 40"/>
            <p:cNvSpPr/>
            <p:nvPr/>
          </p:nvSpPr>
          <p:spPr>
            <a:xfrm>
              <a:off x="3524251" y="3213214"/>
              <a:ext cx="5892799" cy="792000"/>
            </a:xfrm>
            <a:prstGeom prst="rect">
              <a:avLst/>
            </a:prstGeom>
            <a:noFill/>
            <a:ln>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625475"/>
              <a:r>
                <a:rPr lang="en-US" sz="1000" dirty="0" smtClean="0">
                  <a:solidFill>
                    <a:srgbClr val="00338D"/>
                  </a:solidFill>
                </a:rPr>
                <a:t>The assessment of the planning premises takes into account different scenarios and identifies various strategic options as basis for internal and external decisions.</a:t>
              </a:r>
              <a:endParaRPr lang="en-US" sz="1000" dirty="0">
                <a:solidFill>
                  <a:srgbClr val="00338D"/>
                </a:solidFill>
              </a:endParaRPr>
            </a:p>
          </p:txBody>
        </p:sp>
        <p:sp>
          <p:nvSpPr>
            <p:cNvPr id="21" name="Text Placeholder 1"/>
            <p:cNvSpPr txBox="1">
              <a:spLocks/>
            </p:cNvSpPr>
            <p:nvPr/>
          </p:nvSpPr>
          <p:spPr>
            <a:xfrm>
              <a:off x="3099857" y="3213214"/>
              <a:ext cx="864000" cy="792000"/>
            </a:xfrm>
            <a:prstGeom prst="chevron">
              <a:avLst>
                <a:gd name="adj" fmla="val 48063"/>
              </a:avLst>
            </a:prstGeom>
            <a:solidFill>
              <a:srgbClr val="00338D"/>
            </a:solidFill>
            <a:ln w="12700">
              <a:solidFill>
                <a:srgbClr val="00338D"/>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stStyle>
            <a:p>
              <a:endParaRPr lang="en-US" sz="1200" dirty="0">
                <a:latin typeface="Arial" panose="020B0604020202020204" pitchFamily="34" charset="0"/>
              </a:endParaRPr>
            </a:p>
          </p:txBody>
        </p:sp>
      </p:grpSp>
      <p:grpSp>
        <p:nvGrpSpPr>
          <p:cNvPr id="5" name="Gruppieren 4"/>
          <p:cNvGrpSpPr/>
          <p:nvPr/>
        </p:nvGrpSpPr>
        <p:grpSpPr>
          <a:xfrm>
            <a:off x="496699" y="2371494"/>
            <a:ext cx="8920351" cy="791743"/>
            <a:chOff x="496699" y="2201441"/>
            <a:chExt cx="8920351" cy="792000"/>
          </a:xfrm>
        </p:grpSpPr>
        <p:sp>
          <p:nvSpPr>
            <p:cNvPr id="23" name="Richtungspfeil 22"/>
            <p:cNvSpPr/>
            <p:nvPr/>
          </p:nvSpPr>
          <p:spPr>
            <a:xfrm>
              <a:off x="496699" y="2201441"/>
              <a:ext cx="3024000" cy="792000"/>
            </a:xfrm>
            <a:prstGeom prst="homePlate">
              <a:avLst/>
            </a:prstGeom>
            <a:ln>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a:solidFill>
                    <a:schemeClr val="bg1"/>
                  </a:solidFill>
                </a:rPr>
                <a:t>Strong and reliable business </a:t>
              </a:r>
              <a:r>
                <a:rPr lang="en-US" sz="1000" b="1" dirty="0" smtClean="0">
                  <a:solidFill>
                    <a:schemeClr val="bg1"/>
                  </a:solidFill>
                </a:rPr>
                <a:t>planning</a:t>
              </a:r>
              <a:endParaRPr lang="en-US" sz="1000" b="1" dirty="0">
                <a:solidFill>
                  <a:schemeClr val="bg1"/>
                </a:solidFill>
              </a:endParaRPr>
            </a:p>
          </p:txBody>
        </p:sp>
        <p:sp>
          <p:nvSpPr>
            <p:cNvPr id="24" name="Rechteck 23"/>
            <p:cNvSpPr/>
            <p:nvPr/>
          </p:nvSpPr>
          <p:spPr>
            <a:xfrm>
              <a:off x="3524251" y="2201441"/>
              <a:ext cx="5892799" cy="792000"/>
            </a:xfrm>
            <a:prstGeom prst="rect">
              <a:avLst/>
            </a:prstGeom>
            <a:noFill/>
            <a:ln>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625475"/>
              <a:r>
                <a:rPr lang="en-US" sz="1000" dirty="0">
                  <a:solidFill>
                    <a:srgbClr val="00338D"/>
                  </a:solidFill>
                </a:rPr>
                <a:t>As a result of a KPMG conducted plausibility check, the business planning is rated to be valid or </a:t>
              </a:r>
              <a:r>
                <a:rPr lang="en-US" sz="1000" dirty="0" smtClean="0">
                  <a:solidFill>
                    <a:srgbClr val="00338D"/>
                  </a:solidFill>
                </a:rPr>
                <a:t>potential issues are </a:t>
              </a:r>
              <a:r>
                <a:rPr lang="en-US" sz="1000" dirty="0">
                  <a:solidFill>
                    <a:srgbClr val="00338D"/>
                  </a:solidFill>
                </a:rPr>
                <a:t>identified. The elimination of </a:t>
              </a:r>
              <a:r>
                <a:rPr lang="en-US" sz="1000" dirty="0" smtClean="0">
                  <a:solidFill>
                    <a:srgbClr val="00338D"/>
                  </a:solidFill>
                </a:rPr>
                <a:t>potential issues increases </a:t>
              </a:r>
              <a:r>
                <a:rPr lang="en-US" sz="1000" dirty="0">
                  <a:solidFill>
                    <a:srgbClr val="00338D"/>
                  </a:solidFill>
                </a:rPr>
                <a:t>the realization of the </a:t>
              </a:r>
              <a:r>
                <a:rPr lang="en-US" sz="1000" dirty="0" smtClean="0">
                  <a:solidFill>
                    <a:srgbClr val="00338D"/>
                  </a:solidFill>
                </a:rPr>
                <a:t>business </a:t>
              </a:r>
              <a:r>
                <a:rPr lang="en-US" sz="1000" dirty="0">
                  <a:solidFill>
                    <a:srgbClr val="00338D"/>
                  </a:solidFill>
                </a:rPr>
                <a:t>planning</a:t>
              </a:r>
              <a:r>
                <a:rPr lang="en-US" sz="1000" dirty="0" smtClean="0">
                  <a:solidFill>
                    <a:srgbClr val="00338D"/>
                  </a:solidFill>
                </a:rPr>
                <a:t>.</a:t>
              </a:r>
              <a:endParaRPr lang="en-US" sz="1000" dirty="0">
                <a:solidFill>
                  <a:srgbClr val="00338D"/>
                </a:solidFill>
              </a:endParaRPr>
            </a:p>
          </p:txBody>
        </p:sp>
        <p:sp>
          <p:nvSpPr>
            <p:cNvPr id="25" name="Text Placeholder 1"/>
            <p:cNvSpPr txBox="1">
              <a:spLocks/>
            </p:cNvSpPr>
            <p:nvPr/>
          </p:nvSpPr>
          <p:spPr>
            <a:xfrm>
              <a:off x="3099857" y="2201441"/>
              <a:ext cx="864000" cy="792000"/>
            </a:xfrm>
            <a:prstGeom prst="chevron">
              <a:avLst>
                <a:gd name="adj" fmla="val 48063"/>
              </a:avLst>
            </a:prstGeom>
            <a:solidFill>
              <a:srgbClr val="00338D"/>
            </a:solidFill>
            <a:ln w="12700">
              <a:solidFill>
                <a:srgbClr val="00338D"/>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stStyle>
            <a:p>
              <a:endParaRPr lang="en-US" sz="900" dirty="0">
                <a:latin typeface="Arial" panose="020B0604020202020204" pitchFamily="34" charset="0"/>
              </a:endParaRPr>
            </a:p>
          </p:txBody>
        </p:sp>
      </p:grpSp>
    </p:spTree>
    <p:extLst>
      <p:ext uri="{BB962C8B-B14F-4D97-AF65-F5344CB8AC3E}">
        <p14:creationId xmlns:p14="http://schemas.microsoft.com/office/powerpoint/2010/main" val="42061441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Planning Premises</a:t>
            </a:r>
            <a:endParaRPr lang="en-US" dirty="0"/>
          </a:p>
        </p:txBody>
      </p:sp>
      <p:sp>
        <p:nvSpPr>
          <p:cNvPr id="4" name="Titel 3"/>
          <p:cNvSpPr>
            <a:spLocks noGrp="1"/>
          </p:cNvSpPr>
          <p:nvPr>
            <p:ph type="title"/>
          </p:nvPr>
        </p:nvSpPr>
        <p:spPr/>
        <p:txBody>
          <a:bodyPr/>
          <a:lstStyle/>
          <a:p>
            <a:r>
              <a:rPr lang="en-US" dirty="0" smtClean="0"/>
              <a:t>Overview - Definition/Methodology </a:t>
            </a:r>
            <a:r>
              <a:rPr lang="en-US" dirty="0"/>
              <a:t>(</a:t>
            </a:r>
            <a:r>
              <a:rPr lang="en-US" dirty="0" smtClean="0"/>
              <a:t>1/4)</a:t>
            </a:r>
            <a:endParaRPr lang="en-US" dirty="0"/>
          </a:p>
        </p:txBody>
      </p:sp>
      <p:sp>
        <p:nvSpPr>
          <p:cNvPr id="19" name="Text Placeholder 1"/>
          <p:cNvSpPr txBox="1">
            <a:spLocks/>
          </p:cNvSpPr>
          <p:nvPr/>
        </p:nvSpPr>
        <p:spPr>
          <a:xfrm>
            <a:off x="488951" y="1426260"/>
            <a:ext cx="8928100" cy="288000"/>
          </a:xfrm>
          <a:prstGeom prst="chevron">
            <a:avLst>
              <a:gd name="adj" fmla="val 34136"/>
            </a:avLst>
          </a:prstGeom>
          <a:solidFill>
            <a:srgbClr val="00338D"/>
          </a:solidFill>
          <a:ln w="6350">
            <a:solidFill>
              <a:srgbClr val="00338D"/>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stStyle>
          <a:p>
            <a:pPr algn="ctr"/>
            <a:r>
              <a:rPr lang="en-US" sz="1000" dirty="0" smtClean="0">
                <a:latin typeface="Arial" panose="020B0604020202020204" pitchFamily="34" charset="0"/>
              </a:rPr>
              <a:t>Planning calculation</a:t>
            </a:r>
            <a:endParaRPr lang="en-US" sz="1000" dirty="0">
              <a:latin typeface="Arial" panose="020B0604020202020204" pitchFamily="34" charset="0"/>
            </a:endParaRPr>
          </a:p>
        </p:txBody>
      </p:sp>
      <p:sp>
        <p:nvSpPr>
          <p:cNvPr id="7" name="Rechteck 6"/>
          <p:cNvSpPr/>
          <p:nvPr/>
        </p:nvSpPr>
        <p:spPr>
          <a:xfrm>
            <a:off x="488950" y="1876822"/>
            <a:ext cx="8928100" cy="3506748"/>
          </a:xfrm>
          <a:prstGeom prst="rect">
            <a:avLst/>
          </a:prstGeom>
          <a:noFill/>
          <a:ln>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1050" dirty="0" smtClean="0">
              <a:solidFill>
                <a:schemeClr val="bg1"/>
              </a:solidFill>
            </a:endParaRPr>
          </a:p>
        </p:txBody>
      </p:sp>
      <p:sp>
        <p:nvSpPr>
          <p:cNvPr id="21" name="Gleichschenkliges Dreieck 20"/>
          <p:cNvSpPr/>
          <p:nvPr/>
        </p:nvSpPr>
        <p:spPr>
          <a:xfrm rot="10800000">
            <a:off x="3052925" y="5445348"/>
            <a:ext cx="3837096" cy="231834"/>
          </a:xfrm>
          <a:prstGeom prst="triangle">
            <a:avLst>
              <a:gd name="adj" fmla="val 4970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700" dirty="0" smtClean="0">
              <a:solidFill>
                <a:schemeClr val="bg1"/>
              </a:solidFill>
            </a:endParaRPr>
          </a:p>
        </p:txBody>
      </p:sp>
      <p:sp>
        <p:nvSpPr>
          <p:cNvPr id="8" name="Rechteck 7"/>
          <p:cNvSpPr/>
          <p:nvPr/>
        </p:nvSpPr>
        <p:spPr>
          <a:xfrm>
            <a:off x="2078889" y="5769494"/>
            <a:ext cx="5785165" cy="25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cap="all" dirty="0" smtClean="0">
                <a:solidFill>
                  <a:schemeClr val="bg1"/>
                </a:solidFill>
              </a:rPr>
              <a:t>Transparent and integrated planning of financials and earnings</a:t>
            </a:r>
          </a:p>
        </p:txBody>
      </p:sp>
      <p:sp>
        <p:nvSpPr>
          <p:cNvPr id="9" name="Rechteck 8"/>
          <p:cNvSpPr/>
          <p:nvPr/>
        </p:nvSpPr>
        <p:spPr>
          <a:xfrm>
            <a:off x="995880" y="1980223"/>
            <a:ext cx="2317687" cy="25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88900"/>
            <a:r>
              <a:rPr lang="en-US" sz="1000" cap="all" dirty="0" smtClean="0">
                <a:solidFill>
                  <a:schemeClr val="bg1"/>
                </a:solidFill>
              </a:rPr>
              <a:t>Operative segment plans</a:t>
            </a:r>
          </a:p>
        </p:txBody>
      </p:sp>
      <p:sp>
        <p:nvSpPr>
          <p:cNvPr id="24" name="Rechteck 23"/>
          <p:cNvSpPr/>
          <p:nvPr/>
        </p:nvSpPr>
        <p:spPr>
          <a:xfrm>
            <a:off x="995879" y="2364258"/>
            <a:ext cx="1683947" cy="252000"/>
          </a:xfrm>
          <a:prstGeom prst="rect">
            <a:avLst/>
          </a:prstGeom>
          <a:solidFill>
            <a:srgbClr val="00A3A1"/>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88900"/>
            <a:r>
              <a:rPr lang="en-US" sz="1000" dirty="0" smtClean="0">
                <a:solidFill>
                  <a:schemeClr val="bg1"/>
                </a:solidFill>
              </a:rPr>
              <a:t>Sales planning</a:t>
            </a:r>
          </a:p>
        </p:txBody>
      </p:sp>
      <p:sp>
        <p:nvSpPr>
          <p:cNvPr id="25" name="Rechteck 24"/>
          <p:cNvSpPr/>
          <p:nvPr/>
        </p:nvSpPr>
        <p:spPr>
          <a:xfrm>
            <a:off x="995879" y="2764200"/>
            <a:ext cx="1683947" cy="252000"/>
          </a:xfrm>
          <a:prstGeom prst="rect">
            <a:avLst/>
          </a:prstGeom>
          <a:solidFill>
            <a:srgbClr val="00A3A1"/>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88900"/>
            <a:r>
              <a:rPr lang="en-US" sz="1000" dirty="0" smtClean="0">
                <a:solidFill>
                  <a:schemeClr val="bg1"/>
                </a:solidFill>
              </a:rPr>
              <a:t>Production planning</a:t>
            </a:r>
          </a:p>
        </p:txBody>
      </p:sp>
      <p:sp>
        <p:nvSpPr>
          <p:cNvPr id="26" name="Rechteck 25"/>
          <p:cNvSpPr/>
          <p:nvPr/>
        </p:nvSpPr>
        <p:spPr>
          <a:xfrm>
            <a:off x="995878" y="3164142"/>
            <a:ext cx="1683947" cy="252000"/>
          </a:xfrm>
          <a:prstGeom prst="rect">
            <a:avLst/>
          </a:prstGeom>
          <a:solidFill>
            <a:srgbClr val="00A3A1"/>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88900"/>
            <a:r>
              <a:rPr lang="en-US" sz="1000" dirty="0" smtClean="0">
                <a:solidFill>
                  <a:schemeClr val="bg1"/>
                </a:solidFill>
              </a:rPr>
              <a:t>Personnel planning</a:t>
            </a:r>
          </a:p>
        </p:txBody>
      </p:sp>
      <p:sp>
        <p:nvSpPr>
          <p:cNvPr id="27" name="Rechteck 26"/>
          <p:cNvSpPr/>
          <p:nvPr/>
        </p:nvSpPr>
        <p:spPr>
          <a:xfrm>
            <a:off x="995878" y="3564084"/>
            <a:ext cx="1683947" cy="252000"/>
          </a:xfrm>
          <a:prstGeom prst="rect">
            <a:avLst/>
          </a:prstGeom>
          <a:solidFill>
            <a:srgbClr val="00A3A1"/>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88900"/>
            <a:r>
              <a:rPr lang="en-US" sz="1000" dirty="0" smtClean="0">
                <a:solidFill>
                  <a:schemeClr val="bg1"/>
                </a:solidFill>
              </a:rPr>
              <a:t>Investment planning</a:t>
            </a:r>
          </a:p>
        </p:txBody>
      </p:sp>
      <p:sp>
        <p:nvSpPr>
          <p:cNvPr id="28" name="Rechteck 27"/>
          <p:cNvSpPr/>
          <p:nvPr/>
        </p:nvSpPr>
        <p:spPr>
          <a:xfrm>
            <a:off x="995878" y="3964026"/>
            <a:ext cx="1683947" cy="252000"/>
          </a:xfrm>
          <a:prstGeom prst="rect">
            <a:avLst/>
          </a:prstGeom>
          <a:solidFill>
            <a:srgbClr val="00A3A1"/>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88900"/>
            <a:r>
              <a:rPr lang="en-US" sz="1000" dirty="0" smtClean="0">
                <a:solidFill>
                  <a:schemeClr val="bg1"/>
                </a:solidFill>
              </a:rPr>
              <a:t>Purchase Planning</a:t>
            </a:r>
          </a:p>
        </p:txBody>
      </p:sp>
      <p:sp>
        <p:nvSpPr>
          <p:cNvPr id="29" name="Rechteck 28"/>
          <p:cNvSpPr/>
          <p:nvPr/>
        </p:nvSpPr>
        <p:spPr>
          <a:xfrm>
            <a:off x="995878" y="4363968"/>
            <a:ext cx="1683947" cy="252000"/>
          </a:xfrm>
          <a:prstGeom prst="rect">
            <a:avLst/>
          </a:prstGeom>
          <a:solidFill>
            <a:srgbClr val="00A3A1"/>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88900"/>
            <a:r>
              <a:rPr lang="en-US" sz="1000" dirty="0" smtClean="0">
                <a:solidFill>
                  <a:schemeClr val="bg1"/>
                </a:solidFill>
              </a:rPr>
              <a:t>Financial planning</a:t>
            </a:r>
          </a:p>
        </p:txBody>
      </p:sp>
      <p:sp>
        <p:nvSpPr>
          <p:cNvPr id="30" name="Rechteck 29"/>
          <p:cNvSpPr/>
          <p:nvPr/>
        </p:nvSpPr>
        <p:spPr>
          <a:xfrm>
            <a:off x="995878" y="4763909"/>
            <a:ext cx="1683947" cy="252000"/>
          </a:xfrm>
          <a:prstGeom prst="rect">
            <a:avLst/>
          </a:prstGeom>
          <a:solidFill>
            <a:srgbClr val="00A3A1"/>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50" dirty="0" smtClean="0">
                <a:solidFill>
                  <a:schemeClr val="bg1"/>
                </a:solidFill>
              </a:rPr>
              <a:t>…</a:t>
            </a:r>
          </a:p>
        </p:txBody>
      </p:sp>
      <p:sp>
        <p:nvSpPr>
          <p:cNvPr id="49" name="Rechteck 48"/>
          <p:cNvSpPr/>
          <p:nvPr/>
        </p:nvSpPr>
        <p:spPr>
          <a:xfrm>
            <a:off x="4244210" y="1980223"/>
            <a:ext cx="2476800" cy="25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cap="all" dirty="0" smtClean="0">
                <a:solidFill>
                  <a:schemeClr val="bg1"/>
                </a:solidFill>
              </a:rPr>
              <a:t>Integrated business planning</a:t>
            </a:r>
          </a:p>
        </p:txBody>
      </p:sp>
      <p:sp>
        <p:nvSpPr>
          <p:cNvPr id="83" name="Rechteck 82"/>
          <p:cNvSpPr/>
          <p:nvPr/>
        </p:nvSpPr>
        <p:spPr>
          <a:xfrm>
            <a:off x="7005058" y="2343090"/>
            <a:ext cx="2203881" cy="30515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marL="216000" lvl="2" indent="-216000">
              <a:spcAft>
                <a:spcPts val="600"/>
              </a:spcAft>
              <a:buFont typeface="Arial" panose="020B0604020202020204" pitchFamily="34" charset="0"/>
              <a:buChar char="—"/>
            </a:pPr>
            <a:r>
              <a:rPr lang="en-US" sz="1000" dirty="0" smtClean="0">
                <a:solidFill>
                  <a:srgbClr val="00338D"/>
                </a:solidFill>
              </a:rPr>
              <a:t>Integrated financial and earnings planning</a:t>
            </a:r>
          </a:p>
          <a:p>
            <a:pPr marL="216000" lvl="2" indent="-216000">
              <a:spcAft>
                <a:spcPts val="600"/>
              </a:spcAft>
              <a:buFont typeface="Arial" panose="020B0604020202020204" pitchFamily="34" charset="0"/>
              <a:buChar char="—"/>
            </a:pPr>
            <a:r>
              <a:rPr lang="en-US" sz="1000" dirty="0" smtClean="0">
                <a:solidFill>
                  <a:srgbClr val="00338D"/>
                </a:solidFill>
              </a:rPr>
              <a:t>Short-term planning horizon on a monthly basis</a:t>
            </a:r>
          </a:p>
          <a:p>
            <a:pPr marL="216000" lvl="2" indent="-216000">
              <a:spcAft>
                <a:spcPts val="600"/>
              </a:spcAft>
              <a:buFont typeface="Arial" panose="020B0604020202020204" pitchFamily="34" charset="0"/>
              <a:buChar char="—"/>
            </a:pPr>
            <a:r>
              <a:rPr lang="en-US" sz="1000" dirty="0" smtClean="0">
                <a:solidFill>
                  <a:srgbClr val="00338D"/>
                </a:solidFill>
              </a:rPr>
              <a:t>Mid-term planning horizon on an annual basis</a:t>
            </a:r>
          </a:p>
          <a:p>
            <a:pPr marL="216000" lvl="2" indent="-216000">
              <a:spcAft>
                <a:spcPts val="600"/>
              </a:spcAft>
              <a:buFont typeface="Arial" panose="020B0604020202020204" pitchFamily="34" charset="0"/>
              <a:buChar char="—"/>
            </a:pPr>
            <a:r>
              <a:rPr lang="en-US" sz="1000" dirty="0" smtClean="0">
                <a:solidFill>
                  <a:srgbClr val="00338D"/>
                </a:solidFill>
              </a:rPr>
              <a:t>Transition of measures</a:t>
            </a:r>
          </a:p>
          <a:p>
            <a:pPr marL="216000" lvl="2" indent="-216000">
              <a:spcAft>
                <a:spcPts val="600"/>
              </a:spcAft>
              <a:buFont typeface="Arial" panose="020B0604020202020204" pitchFamily="34" charset="0"/>
              <a:buChar char="—"/>
            </a:pPr>
            <a:r>
              <a:rPr lang="en-US" sz="1000" dirty="0" smtClean="0">
                <a:solidFill>
                  <a:srgbClr val="00338D"/>
                </a:solidFill>
              </a:rPr>
              <a:t>Base case vs. </a:t>
            </a:r>
            <a:br>
              <a:rPr lang="en-US" sz="1000" dirty="0" smtClean="0">
                <a:solidFill>
                  <a:srgbClr val="00338D"/>
                </a:solidFill>
              </a:rPr>
            </a:br>
            <a:r>
              <a:rPr lang="en-US" sz="1000" dirty="0" smtClean="0">
                <a:solidFill>
                  <a:srgbClr val="00338D"/>
                </a:solidFill>
              </a:rPr>
              <a:t>management case</a:t>
            </a:r>
          </a:p>
          <a:p>
            <a:pPr marL="216000" lvl="2" indent="-216000">
              <a:spcAft>
                <a:spcPts val="600"/>
              </a:spcAft>
              <a:buFont typeface="Arial" panose="020B0604020202020204" pitchFamily="34" charset="0"/>
              <a:buChar char="—"/>
            </a:pPr>
            <a:r>
              <a:rPr lang="en-US" sz="1000" dirty="0" smtClean="0">
                <a:solidFill>
                  <a:srgbClr val="00338D"/>
                </a:solidFill>
              </a:rPr>
              <a:t>Scenario calculations (best case vs. worst case)</a:t>
            </a:r>
            <a:endParaRPr lang="en-US" sz="1000" dirty="0">
              <a:solidFill>
                <a:srgbClr val="00338D"/>
              </a:solidFill>
            </a:endParaRPr>
          </a:p>
        </p:txBody>
      </p:sp>
      <p:sp>
        <p:nvSpPr>
          <p:cNvPr id="150" name="Rectangle 23"/>
          <p:cNvSpPr>
            <a:spLocks noChangeArrowheads="1"/>
          </p:cNvSpPr>
          <p:nvPr/>
        </p:nvSpPr>
        <p:spPr bwMode="auto">
          <a:xfrm>
            <a:off x="4244211" y="2322351"/>
            <a:ext cx="2477052" cy="2575514"/>
          </a:xfrm>
          <a:prstGeom prst="rect">
            <a:avLst/>
          </a:prstGeom>
          <a:solidFill>
            <a:srgbClr val="00338D"/>
          </a:solidFill>
          <a:ln w="6350" algn="ctr">
            <a:noFill/>
            <a:miter lim="800000"/>
            <a:headEnd/>
            <a:tailEnd/>
          </a:ln>
          <a:effectLst/>
        </p:spPr>
        <p:txBody>
          <a:bodyPr wrap="none" anchor="ctr"/>
          <a:lstStyle/>
          <a:p>
            <a:pPr algn="ctr" eaLnBrk="0" hangingPunct="0"/>
            <a:endParaRPr lang="en-US" sz="1600" dirty="0">
              <a:solidFill>
                <a:srgbClr val="000000"/>
              </a:solidFill>
            </a:endParaRPr>
          </a:p>
        </p:txBody>
      </p:sp>
      <p:sp>
        <p:nvSpPr>
          <p:cNvPr id="152" name="Oval 24"/>
          <p:cNvSpPr>
            <a:spLocks noChangeArrowheads="1"/>
          </p:cNvSpPr>
          <p:nvPr/>
        </p:nvSpPr>
        <p:spPr bwMode="auto">
          <a:xfrm>
            <a:off x="4373132" y="2545387"/>
            <a:ext cx="2221192" cy="2185581"/>
          </a:xfrm>
          <a:prstGeom prst="ellipse">
            <a:avLst/>
          </a:prstGeom>
          <a:solidFill>
            <a:schemeClr val="bg1"/>
          </a:solidFill>
          <a:ln w="25400">
            <a:noFill/>
            <a:round/>
            <a:headEnd/>
            <a:tailEnd/>
          </a:ln>
          <a:effectLst/>
        </p:spPr>
        <p:txBody>
          <a:bodyPr wrap="none" anchor="ctr"/>
          <a:lstStyle/>
          <a:p>
            <a:pPr algn="ctr" eaLnBrk="0" hangingPunct="0"/>
            <a:endParaRPr lang="en-US" sz="1600" dirty="0">
              <a:solidFill>
                <a:srgbClr val="000000"/>
              </a:solidFill>
            </a:endParaRPr>
          </a:p>
        </p:txBody>
      </p:sp>
      <p:sp>
        <p:nvSpPr>
          <p:cNvPr id="153" name="Oval 25"/>
          <p:cNvSpPr>
            <a:spLocks noChangeArrowheads="1"/>
          </p:cNvSpPr>
          <p:nvPr/>
        </p:nvSpPr>
        <p:spPr bwMode="auto">
          <a:xfrm>
            <a:off x="4565973" y="2723934"/>
            <a:ext cx="1835510" cy="1807872"/>
          </a:xfrm>
          <a:prstGeom prst="ellipse">
            <a:avLst/>
          </a:prstGeom>
          <a:solidFill>
            <a:srgbClr val="00A3A1"/>
          </a:solidFill>
          <a:ln w="25400">
            <a:solidFill>
              <a:schemeClr val="bg1"/>
            </a:solidFill>
            <a:round/>
            <a:headEnd/>
            <a:tailEnd/>
          </a:ln>
          <a:effectLst/>
        </p:spPr>
        <p:txBody>
          <a:bodyPr wrap="none" anchor="ctr"/>
          <a:lstStyle/>
          <a:p>
            <a:pPr algn="ctr" eaLnBrk="0" hangingPunct="0"/>
            <a:endParaRPr lang="en-US" sz="1600" dirty="0">
              <a:solidFill>
                <a:srgbClr val="000000"/>
              </a:solidFill>
            </a:endParaRPr>
          </a:p>
        </p:txBody>
      </p:sp>
      <p:sp>
        <p:nvSpPr>
          <p:cNvPr id="155" name="Line 32"/>
          <p:cNvSpPr>
            <a:spLocks noChangeShapeType="1"/>
          </p:cNvSpPr>
          <p:nvPr/>
        </p:nvSpPr>
        <p:spPr bwMode="auto">
          <a:xfrm flipH="1">
            <a:off x="4841839" y="3595472"/>
            <a:ext cx="116888" cy="0"/>
          </a:xfrm>
          <a:prstGeom prst="line">
            <a:avLst/>
          </a:prstGeom>
          <a:noFill/>
          <a:ln w="28575">
            <a:solidFill>
              <a:schemeClr val="bg1"/>
            </a:solidFill>
            <a:round/>
            <a:headEnd type="none" w="sm" len="sm"/>
            <a:tailEnd type="none" w="sm" len="sm"/>
          </a:ln>
          <a:effectLst/>
        </p:spPr>
        <p:txBody>
          <a:bodyPr/>
          <a:lstStyle/>
          <a:p>
            <a:endParaRPr lang="en-US" sz="1400" dirty="0">
              <a:solidFill>
                <a:srgbClr val="000000"/>
              </a:solidFill>
            </a:endParaRPr>
          </a:p>
        </p:txBody>
      </p:sp>
      <p:sp>
        <p:nvSpPr>
          <p:cNvPr id="156" name="Rectangle 26"/>
          <p:cNvSpPr>
            <a:spLocks noChangeArrowheads="1"/>
          </p:cNvSpPr>
          <p:nvPr/>
        </p:nvSpPr>
        <p:spPr bwMode="auto">
          <a:xfrm>
            <a:off x="4943531" y="3012577"/>
            <a:ext cx="1080000" cy="360000"/>
          </a:xfrm>
          <a:prstGeom prst="rect">
            <a:avLst/>
          </a:prstGeom>
          <a:solidFill>
            <a:schemeClr val="bg1"/>
          </a:solidFill>
          <a:ln w="6350" algn="ctr">
            <a:noFill/>
            <a:miter lim="800000"/>
            <a:headEnd/>
            <a:tailEnd/>
          </a:ln>
          <a:effectLst/>
        </p:spPr>
        <p:txBody>
          <a:bodyPr wrap="none" anchor="ctr"/>
          <a:lstStyle/>
          <a:p>
            <a:pPr algn="ctr" eaLnBrk="0" hangingPunct="0"/>
            <a:r>
              <a:rPr lang="en-US" sz="1000" b="1" dirty="0" smtClean="0">
                <a:solidFill>
                  <a:srgbClr val="00338D"/>
                </a:solidFill>
              </a:rPr>
              <a:t>Plan-profit and</a:t>
            </a:r>
            <a:br>
              <a:rPr lang="en-US" sz="1000" b="1" dirty="0" smtClean="0">
                <a:solidFill>
                  <a:srgbClr val="00338D"/>
                </a:solidFill>
              </a:rPr>
            </a:br>
            <a:r>
              <a:rPr lang="en-US" sz="1000" b="1" dirty="0" smtClean="0">
                <a:solidFill>
                  <a:srgbClr val="00338D"/>
                </a:solidFill>
              </a:rPr>
              <a:t> loss account</a:t>
            </a:r>
            <a:endParaRPr lang="en-US" sz="1000" b="1" dirty="0">
              <a:solidFill>
                <a:srgbClr val="00338D"/>
              </a:solidFill>
            </a:endParaRPr>
          </a:p>
        </p:txBody>
      </p:sp>
      <p:sp>
        <p:nvSpPr>
          <p:cNvPr id="157" name="Rectangle 27"/>
          <p:cNvSpPr>
            <a:spLocks noChangeArrowheads="1"/>
          </p:cNvSpPr>
          <p:nvPr/>
        </p:nvSpPr>
        <p:spPr bwMode="auto">
          <a:xfrm>
            <a:off x="4943531" y="3418405"/>
            <a:ext cx="1080000" cy="360000"/>
          </a:xfrm>
          <a:prstGeom prst="rect">
            <a:avLst/>
          </a:prstGeom>
          <a:solidFill>
            <a:schemeClr val="bg1"/>
          </a:solidFill>
          <a:ln w="6350" algn="ctr">
            <a:noFill/>
            <a:miter lim="800000"/>
            <a:headEnd/>
            <a:tailEnd/>
          </a:ln>
          <a:effectLst/>
        </p:spPr>
        <p:txBody>
          <a:bodyPr wrap="none" anchor="ctr"/>
          <a:lstStyle/>
          <a:p>
            <a:pPr algn="ctr" eaLnBrk="0" hangingPunct="0"/>
            <a:r>
              <a:rPr lang="en-US" sz="1000" b="1" dirty="0" smtClean="0">
                <a:solidFill>
                  <a:srgbClr val="00338D"/>
                </a:solidFill>
              </a:rPr>
              <a:t>Plan-balance</a:t>
            </a:r>
            <a:endParaRPr lang="en-US" sz="1000" b="1" dirty="0">
              <a:solidFill>
                <a:srgbClr val="00338D"/>
              </a:solidFill>
            </a:endParaRPr>
          </a:p>
        </p:txBody>
      </p:sp>
      <p:sp>
        <p:nvSpPr>
          <p:cNvPr id="158" name="Rectangle 28"/>
          <p:cNvSpPr>
            <a:spLocks noChangeArrowheads="1"/>
          </p:cNvSpPr>
          <p:nvPr/>
        </p:nvSpPr>
        <p:spPr bwMode="auto">
          <a:xfrm>
            <a:off x="4943531" y="3824229"/>
            <a:ext cx="1080000" cy="360000"/>
          </a:xfrm>
          <a:prstGeom prst="rect">
            <a:avLst/>
          </a:prstGeom>
          <a:solidFill>
            <a:schemeClr val="bg1"/>
          </a:solidFill>
          <a:ln w="6350" algn="ctr">
            <a:noFill/>
            <a:miter lim="800000"/>
            <a:headEnd/>
            <a:tailEnd/>
          </a:ln>
          <a:effectLst/>
        </p:spPr>
        <p:txBody>
          <a:bodyPr wrap="none" anchor="ctr"/>
          <a:lstStyle/>
          <a:p>
            <a:pPr algn="ctr" eaLnBrk="0" hangingPunct="0"/>
            <a:r>
              <a:rPr lang="en-US" sz="1000" b="1" dirty="0" smtClean="0">
                <a:solidFill>
                  <a:srgbClr val="00338D"/>
                </a:solidFill>
              </a:rPr>
              <a:t>Indirect cash-</a:t>
            </a:r>
          </a:p>
          <a:p>
            <a:pPr algn="ctr" eaLnBrk="0" hangingPunct="0"/>
            <a:r>
              <a:rPr lang="en-US" sz="1000" b="1" dirty="0" smtClean="0">
                <a:solidFill>
                  <a:srgbClr val="00338D"/>
                </a:solidFill>
              </a:rPr>
              <a:t>flow</a:t>
            </a:r>
            <a:endParaRPr lang="en-US" sz="1000" b="1" dirty="0">
              <a:solidFill>
                <a:srgbClr val="00338D"/>
              </a:solidFill>
            </a:endParaRPr>
          </a:p>
        </p:txBody>
      </p:sp>
      <p:sp>
        <p:nvSpPr>
          <p:cNvPr id="159" name="Freeform 31"/>
          <p:cNvSpPr>
            <a:spLocks/>
          </p:cNvSpPr>
          <p:nvPr/>
        </p:nvSpPr>
        <p:spPr bwMode="auto">
          <a:xfrm>
            <a:off x="4840847" y="3195764"/>
            <a:ext cx="114906" cy="804313"/>
          </a:xfrm>
          <a:custGeom>
            <a:avLst/>
            <a:gdLst/>
            <a:ahLst/>
            <a:cxnLst>
              <a:cxn ang="0">
                <a:pos x="126" y="788"/>
              </a:cxn>
              <a:cxn ang="0">
                <a:pos x="0" y="788"/>
              </a:cxn>
              <a:cxn ang="0">
                <a:pos x="0" y="0"/>
              </a:cxn>
              <a:cxn ang="0">
                <a:pos x="126" y="0"/>
              </a:cxn>
            </a:cxnLst>
            <a:rect l="0" t="0" r="r" b="b"/>
            <a:pathLst>
              <a:path w="127" h="789">
                <a:moveTo>
                  <a:pt x="126" y="788"/>
                </a:moveTo>
                <a:lnTo>
                  <a:pt x="0" y="788"/>
                </a:lnTo>
                <a:lnTo>
                  <a:pt x="0" y="0"/>
                </a:lnTo>
                <a:lnTo>
                  <a:pt x="126" y="0"/>
                </a:lnTo>
              </a:path>
            </a:pathLst>
          </a:custGeom>
          <a:noFill/>
          <a:ln w="28575" cap="rnd" cmpd="sng">
            <a:solidFill>
              <a:schemeClr val="bg1"/>
            </a:solidFill>
            <a:prstDash val="solid"/>
            <a:round/>
            <a:headEnd type="none" w="sm" len="sm"/>
            <a:tailEnd type="none" w="sm" len="sm"/>
          </a:ln>
          <a:effectLst/>
        </p:spPr>
        <p:txBody>
          <a:bodyPr/>
          <a:lstStyle/>
          <a:p>
            <a:endParaRPr lang="en-US" sz="1400" dirty="0">
              <a:solidFill>
                <a:srgbClr val="000000"/>
              </a:solidFill>
            </a:endParaRPr>
          </a:p>
        </p:txBody>
      </p:sp>
      <p:sp>
        <p:nvSpPr>
          <p:cNvPr id="160" name="Freeform 34"/>
          <p:cNvSpPr>
            <a:spLocks/>
          </p:cNvSpPr>
          <p:nvPr/>
        </p:nvSpPr>
        <p:spPr bwMode="auto">
          <a:xfrm>
            <a:off x="6010712" y="3195764"/>
            <a:ext cx="115897" cy="804313"/>
          </a:xfrm>
          <a:custGeom>
            <a:avLst/>
            <a:gdLst/>
            <a:ahLst/>
            <a:cxnLst>
              <a:cxn ang="0">
                <a:pos x="0" y="788"/>
              </a:cxn>
              <a:cxn ang="0">
                <a:pos x="126" y="788"/>
              </a:cxn>
              <a:cxn ang="0">
                <a:pos x="126" y="0"/>
              </a:cxn>
              <a:cxn ang="0">
                <a:pos x="0" y="0"/>
              </a:cxn>
            </a:cxnLst>
            <a:rect l="0" t="0" r="r" b="b"/>
            <a:pathLst>
              <a:path w="127" h="789">
                <a:moveTo>
                  <a:pt x="0" y="788"/>
                </a:moveTo>
                <a:lnTo>
                  <a:pt x="126" y="788"/>
                </a:lnTo>
                <a:lnTo>
                  <a:pt x="126" y="0"/>
                </a:lnTo>
                <a:lnTo>
                  <a:pt x="0" y="0"/>
                </a:lnTo>
              </a:path>
            </a:pathLst>
          </a:custGeom>
          <a:noFill/>
          <a:ln w="28575" cap="rnd" cmpd="sng">
            <a:solidFill>
              <a:schemeClr val="bg1"/>
            </a:solidFill>
            <a:prstDash val="solid"/>
            <a:round/>
            <a:headEnd type="none" w="sm" len="sm"/>
            <a:tailEnd type="none" w="sm" len="sm"/>
          </a:ln>
          <a:effectLst/>
        </p:spPr>
        <p:txBody>
          <a:bodyPr/>
          <a:lstStyle/>
          <a:p>
            <a:endParaRPr lang="en-US" sz="1400" dirty="0">
              <a:solidFill>
                <a:srgbClr val="000000"/>
              </a:solidFill>
            </a:endParaRPr>
          </a:p>
        </p:txBody>
      </p:sp>
      <p:sp>
        <p:nvSpPr>
          <p:cNvPr id="161" name="Line 35"/>
          <p:cNvSpPr>
            <a:spLocks noChangeShapeType="1"/>
          </p:cNvSpPr>
          <p:nvPr/>
        </p:nvSpPr>
        <p:spPr bwMode="auto">
          <a:xfrm>
            <a:off x="6008732" y="3595472"/>
            <a:ext cx="116888" cy="0"/>
          </a:xfrm>
          <a:prstGeom prst="line">
            <a:avLst/>
          </a:prstGeom>
          <a:noFill/>
          <a:ln w="28575">
            <a:solidFill>
              <a:schemeClr val="bg1"/>
            </a:solidFill>
            <a:round/>
            <a:headEnd type="none" w="sm" len="sm"/>
            <a:tailEnd type="none" w="sm" len="sm"/>
          </a:ln>
          <a:effectLst/>
        </p:spPr>
        <p:txBody>
          <a:bodyPr/>
          <a:lstStyle/>
          <a:p>
            <a:endParaRPr lang="en-US" sz="1400" dirty="0">
              <a:solidFill>
                <a:srgbClr val="000000"/>
              </a:solidFill>
            </a:endParaRPr>
          </a:p>
        </p:txBody>
      </p:sp>
      <p:grpSp>
        <p:nvGrpSpPr>
          <p:cNvPr id="162" name="Gruppieren 161"/>
          <p:cNvGrpSpPr/>
          <p:nvPr/>
        </p:nvGrpSpPr>
        <p:grpSpPr>
          <a:xfrm>
            <a:off x="5370757" y="2453562"/>
            <a:ext cx="272759" cy="392378"/>
            <a:chOff x="5791329" y="1713257"/>
            <a:chExt cx="348797" cy="509588"/>
          </a:xfrm>
        </p:grpSpPr>
        <p:sp>
          <p:nvSpPr>
            <p:cNvPr id="163" name="Eingekerbter Richtungspfeil 162"/>
            <p:cNvSpPr>
              <a:spLocks/>
            </p:cNvSpPr>
            <p:nvPr/>
          </p:nvSpPr>
          <p:spPr bwMode="auto">
            <a:xfrm>
              <a:off x="5791330" y="1718279"/>
              <a:ext cx="348796" cy="493852"/>
            </a:xfrm>
            <a:prstGeom prst="chevron">
              <a:avLst>
                <a:gd name="adj" fmla="val 76334"/>
              </a:avLst>
            </a:prstGeom>
            <a:solidFill>
              <a:srgbClr val="00338D"/>
            </a:solidFill>
            <a:ln w="25400" cap="sq" cmpd="sng" algn="ctr">
              <a:noFill/>
              <a:prstDash val="solid"/>
            </a:ln>
            <a:effectLst/>
          </p:spPr>
          <p:txBody>
            <a:bodyPr anchor="ctr"/>
            <a:lstStyle/>
            <a:p>
              <a:pPr marL="0" marR="0" lvl="0" indent="0" algn="ctr" defTabSz="478933"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dirty="0">
                <a:ln>
                  <a:noFill/>
                </a:ln>
                <a:solidFill>
                  <a:srgbClr val="000000"/>
                </a:solidFill>
                <a:effectLst/>
                <a:uLnTx/>
                <a:uFillTx/>
                <a:latin typeface="Arial"/>
                <a:ea typeface="+mn-ea"/>
                <a:cs typeface="Arial" panose="020B0604020202020204" pitchFamily="34" charset="0"/>
              </a:endParaRPr>
            </a:p>
          </p:txBody>
        </p:sp>
        <p:sp>
          <p:nvSpPr>
            <p:cNvPr id="164" name="AutoShape 39"/>
            <p:cNvSpPr>
              <a:spLocks noChangeArrowheads="1"/>
            </p:cNvSpPr>
            <p:nvPr/>
          </p:nvSpPr>
          <p:spPr bwMode="auto">
            <a:xfrm rot="5400000">
              <a:off x="5680998" y="1823588"/>
              <a:ext cx="509588" cy="288925"/>
            </a:xfrm>
            <a:prstGeom prst="triangle">
              <a:avLst>
                <a:gd name="adj" fmla="val 48884"/>
              </a:avLst>
            </a:prstGeom>
            <a:solidFill>
              <a:schemeClr val="bg1"/>
            </a:solidFill>
            <a:ln w="9525" algn="ctr">
              <a:noFill/>
              <a:miter lim="800000"/>
              <a:headEnd/>
              <a:tailEnd/>
            </a:ln>
            <a:effectLst/>
          </p:spPr>
          <p:txBody>
            <a:bodyPr rot="10800000" vert="eaVert" wrap="none" anchor="ctr"/>
            <a:lstStyle/>
            <a:p>
              <a:pPr algn="ctr" eaLnBrk="0" hangingPunct="0"/>
              <a:endParaRPr lang="en-US" sz="1600" dirty="0">
                <a:solidFill>
                  <a:srgbClr val="000000"/>
                </a:solidFill>
              </a:endParaRPr>
            </a:p>
          </p:txBody>
        </p:sp>
      </p:grpSp>
      <p:grpSp>
        <p:nvGrpSpPr>
          <p:cNvPr id="165" name="Gruppieren 164"/>
          <p:cNvGrpSpPr/>
          <p:nvPr/>
        </p:nvGrpSpPr>
        <p:grpSpPr>
          <a:xfrm rot="7472622">
            <a:off x="6148017" y="4023905"/>
            <a:ext cx="268571" cy="398498"/>
            <a:chOff x="5791329" y="1713257"/>
            <a:chExt cx="348797" cy="509588"/>
          </a:xfrm>
        </p:grpSpPr>
        <p:sp>
          <p:nvSpPr>
            <p:cNvPr id="166" name="Eingekerbter Richtungspfeil 165"/>
            <p:cNvSpPr>
              <a:spLocks/>
            </p:cNvSpPr>
            <p:nvPr/>
          </p:nvSpPr>
          <p:spPr bwMode="auto">
            <a:xfrm>
              <a:off x="5791330" y="1718279"/>
              <a:ext cx="348796" cy="493852"/>
            </a:xfrm>
            <a:prstGeom prst="chevron">
              <a:avLst>
                <a:gd name="adj" fmla="val 76334"/>
              </a:avLst>
            </a:prstGeom>
            <a:solidFill>
              <a:srgbClr val="00338D"/>
            </a:solidFill>
            <a:ln w="25400" cap="sq" cmpd="sng" algn="ctr">
              <a:noFill/>
              <a:prstDash val="solid"/>
            </a:ln>
            <a:effectLst/>
          </p:spPr>
          <p:txBody>
            <a:bodyPr anchor="ctr"/>
            <a:lstStyle/>
            <a:p>
              <a:pPr marL="0" marR="0" lvl="0" indent="0" algn="ctr" defTabSz="478933"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dirty="0">
                <a:ln>
                  <a:noFill/>
                </a:ln>
                <a:solidFill>
                  <a:srgbClr val="000000"/>
                </a:solidFill>
                <a:effectLst/>
                <a:uLnTx/>
                <a:uFillTx/>
                <a:latin typeface="Arial"/>
                <a:ea typeface="+mn-ea"/>
                <a:cs typeface="Arial" panose="020B0604020202020204" pitchFamily="34" charset="0"/>
              </a:endParaRPr>
            </a:p>
          </p:txBody>
        </p:sp>
        <p:sp>
          <p:nvSpPr>
            <p:cNvPr id="167" name="AutoShape 39"/>
            <p:cNvSpPr>
              <a:spLocks noChangeArrowheads="1"/>
            </p:cNvSpPr>
            <p:nvPr/>
          </p:nvSpPr>
          <p:spPr bwMode="auto">
            <a:xfrm rot="5400000">
              <a:off x="5680998" y="1823588"/>
              <a:ext cx="509588" cy="288925"/>
            </a:xfrm>
            <a:prstGeom prst="triangle">
              <a:avLst>
                <a:gd name="adj" fmla="val 48884"/>
              </a:avLst>
            </a:prstGeom>
            <a:solidFill>
              <a:schemeClr val="bg1"/>
            </a:solidFill>
            <a:ln w="9525" algn="ctr">
              <a:noFill/>
              <a:miter lim="800000"/>
              <a:headEnd/>
              <a:tailEnd/>
            </a:ln>
            <a:effectLst/>
          </p:spPr>
          <p:txBody>
            <a:bodyPr rot="10800000" vert="eaVert" wrap="none" anchor="ctr"/>
            <a:lstStyle/>
            <a:p>
              <a:pPr algn="ctr" eaLnBrk="0" hangingPunct="0"/>
              <a:endParaRPr lang="en-US" sz="1600" dirty="0">
                <a:solidFill>
                  <a:srgbClr val="000000"/>
                </a:solidFill>
              </a:endParaRPr>
            </a:p>
          </p:txBody>
        </p:sp>
      </p:grpSp>
      <p:grpSp>
        <p:nvGrpSpPr>
          <p:cNvPr id="168" name="Gruppieren 167"/>
          <p:cNvGrpSpPr/>
          <p:nvPr/>
        </p:nvGrpSpPr>
        <p:grpSpPr>
          <a:xfrm rot="14331796">
            <a:off x="4459245" y="3878492"/>
            <a:ext cx="268571" cy="398498"/>
            <a:chOff x="5791329" y="1713257"/>
            <a:chExt cx="348797" cy="509588"/>
          </a:xfrm>
        </p:grpSpPr>
        <p:sp>
          <p:nvSpPr>
            <p:cNvPr id="169" name="Eingekerbter Richtungspfeil 168"/>
            <p:cNvSpPr>
              <a:spLocks/>
            </p:cNvSpPr>
            <p:nvPr/>
          </p:nvSpPr>
          <p:spPr bwMode="auto">
            <a:xfrm>
              <a:off x="5791330" y="1718279"/>
              <a:ext cx="348796" cy="493852"/>
            </a:xfrm>
            <a:prstGeom prst="chevron">
              <a:avLst>
                <a:gd name="adj" fmla="val 76334"/>
              </a:avLst>
            </a:prstGeom>
            <a:solidFill>
              <a:srgbClr val="00338D"/>
            </a:solidFill>
            <a:ln w="25400" cap="sq" cmpd="sng" algn="ctr">
              <a:noFill/>
              <a:prstDash val="solid"/>
            </a:ln>
            <a:effectLst/>
          </p:spPr>
          <p:txBody>
            <a:bodyPr anchor="ctr"/>
            <a:lstStyle/>
            <a:p>
              <a:pPr marL="0" marR="0" lvl="0" indent="0" algn="ctr" defTabSz="478933"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dirty="0">
                <a:ln>
                  <a:noFill/>
                </a:ln>
                <a:solidFill>
                  <a:srgbClr val="000000"/>
                </a:solidFill>
                <a:effectLst/>
                <a:uLnTx/>
                <a:uFillTx/>
                <a:latin typeface="Arial"/>
                <a:ea typeface="+mn-ea"/>
                <a:cs typeface="Arial" panose="020B0604020202020204" pitchFamily="34" charset="0"/>
              </a:endParaRPr>
            </a:p>
          </p:txBody>
        </p:sp>
        <p:sp>
          <p:nvSpPr>
            <p:cNvPr id="170" name="AutoShape 39"/>
            <p:cNvSpPr>
              <a:spLocks noChangeArrowheads="1"/>
            </p:cNvSpPr>
            <p:nvPr/>
          </p:nvSpPr>
          <p:spPr bwMode="auto">
            <a:xfrm rot="5400000">
              <a:off x="5680998" y="1823588"/>
              <a:ext cx="509588" cy="288925"/>
            </a:xfrm>
            <a:prstGeom prst="triangle">
              <a:avLst>
                <a:gd name="adj" fmla="val 48884"/>
              </a:avLst>
            </a:prstGeom>
            <a:solidFill>
              <a:schemeClr val="bg1"/>
            </a:solidFill>
            <a:ln w="9525" algn="ctr">
              <a:noFill/>
              <a:miter lim="800000"/>
              <a:headEnd/>
              <a:tailEnd/>
            </a:ln>
            <a:effectLst/>
          </p:spPr>
          <p:txBody>
            <a:bodyPr rot="10800000" vert="eaVert" wrap="none" anchor="ctr"/>
            <a:lstStyle/>
            <a:p>
              <a:pPr algn="ctr" eaLnBrk="0" hangingPunct="0"/>
              <a:endParaRPr lang="en-US" sz="1600" dirty="0">
                <a:solidFill>
                  <a:srgbClr val="000000"/>
                </a:solidFill>
              </a:endParaRPr>
            </a:p>
          </p:txBody>
        </p:sp>
      </p:grpSp>
      <p:sp>
        <p:nvSpPr>
          <p:cNvPr id="174" name="AutoShape 22"/>
          <p:cNvSpPr>
            <a:spLocks noChangeArrowheads="1"/>
          </p:cNvSpPr>
          <p:nvPr/>
        </p:nvSpPr>
        <p:spPr bwMode="auto">
          <a:xfrm>
            <a:off x="3581125" y="3439889"/>
            <a:ext cx="579437" cy="492125"/>
          </a:xfrm>
          <a:prstGeom prst="rightArrow">
            <a:avLst>
              <a:gd name="adj1" fmla="val 48389"/>
              <a:gd name="adj2" fmla="val 59034"/>
            </a:avLst>
          </a:prstGeom>
          <a:solidFill>
            <a:srgbClr val="00A3A1"/>
          </a:solidFill>
          <a:ln w="6350" algn="ctr">
            <a:noFill/>
            <a:miter lim="800000"/>
            <a:headEnd/>
            <a:tailEnd/>
          </a:ln>
          <a:effectLst/>
        </p:spPr>
        <p:txBody>
          <a:bodyPr wrap="none" anchor="ctr"/>
          <a:lstStyle/>
          <a:p>
            <a:pPr algn="ctr" eaLnBrk="0" hangingPunct="0"/>
            <a:endParaRPr lang="en-US" sz="1600" dirty="0">
              <a:solidFill>
                <a:srgbClr val="000000"/>
              </a:solidFill>
            </a:endParaRPr>
          </a:p>
        </p:txBody>
      </p:sp>
      <p:sp>
        <p:nvSpPr>
          <p:cNvPr id="175" name="Freeform 10"/>
          <p:cNvSpPr>
            <a:spLocks/>
          </p:cNvSpPr>
          <p:nvPr/>
        </p:nvSpPr>
        <p:spPr bwMode="auto">
          <a:xfrm>
            <a:off x="2673566" y="2492914"/>
            <a:ext cx="806047" cy="2389123"/>
          </a:xfrm>
          <a:custGeom>
            <a:avLst/>
            <a:gdLst/>
            <a:ahLst/>
            <a:cxnLst>
              <a:cxn ang="0">
                <a:pos x="0" y="0"/>
              </a:cxn>
              <a:cxn ang="0">
                <a:pos x="562" y="0"/>
              </a:cxn>
              <a:cxn ang="0">
                <a:pos x="562" y="1611"/>
              </a:cxn>
              <a:cxn ang="0">
                <a:pos x="0" y="1611"/>
              </a:cxn>
            </a:cxnLst>
            <a:rect l="0" t="0" r="r" b="b"/>
            <a:pathLst>
              <a:path w="563" h="1612">
                <a:moveTo>
                  <a:pt x="0" y="0"/>
                </a:moveTo>
                <a:lnTo>
                  <a:pt x="562" y="0"/>
                </a:lnTo>
                <a:lnTo>
                  <a:pt x="562" y="1611"/>
                </a:lnTo>
                <a:lnTo>
                  <a:pt x="0" y="1611"/>
                </a:lnTo>
              </a:path>
            </a:pathLst>
          </a:custGeom>
          <a:noFill/>
          <a:ln w="28575" cap="rnd" cmpd="sng">
            <a:solidFill>
              <a:srgbClr val="00A3A1"/>
            </a:solidFill>
            <a:prstDash val="solid"/>
            <a:round/>
            <a:headEnd type="none" w="sm" len="sm"/>
            <a:tailEnd type="none" w="sm" len="sm"/>
          </a:ln>
          <a:effectLst/>
        </p:spPr>
        <p:txBody>
          <a:bodyPr/>
          <a:lstStyle/>
          <a:p>
            <a:endParaRPr lang="en-US" sz="1400" dirty="0">
              <a:solidFill>
                <a:srgbClr val="000000"/>
              </a:solidFill>
            </a:endParaRPr>
          </a:p>
        </p:txBody>
      </p:sp>
      <p:sp>
        <p:nvSpPr>
          <p:cNvPr id="176" name="Line 11"/>
          <p:cNvSpPr>
            <a:spLocks noChangeShapeType="1"/>
          </p:cNvSpPr>
          <p:nvPr/>
        </p:nvSpPr>
        <p:spPr bwMode="auto">
          <a:xfrm>
            <a:off x="2657284" y="2891869"/>
            <a:ext cx="815975" cy="0"/>
          </a:xfrm>
          <a:prstGeom prst="line">
            <a:avLst/>
          </a:prstGeom>
          <a:noFill/>
          <a:ln w="28575">
            <a:solidFill>
              <a:srgbClr val="00A3A1"/>
            </a:solidFill>
            <a:round/>
            <a:headEnd type="none" w="sm" len="sm"/>
            <a:tailEnd type="none" w="sm" len="sm"/>
          </a:ln>
          <a:effectLst/>
        </p:spPr>
        <p:txBody>
          <a:bodyPr/>
          <a:lstStyle/>
          <a:p>
            <a:endParaRPr lang="en-US" sz="1400" dirty="0">
              <a:solidFill>
                <a:srgbClr val="000000"/>
              </a:solidFill>
            </a:endParaRPr>
          </a:p>
        </p:txBody>
      </p:sp>
      <p:sp>
        <p:nvSpPr>
          <p:cNvPr id="177" name="Line 12"/>
          <p:cNvSpPr>
            <a:spLocks noChangeShapeType="1"/>
          </p:cNvSpPr>
          <p:nvPr/>
        </p:nvSpPr>
        <p:spPr bwMode="auto">
          <a:xfrm>
            <a:off x="2675154" y="3292226"/>
            <a:ext cx="815975" cy="0"/>
          </a:xfrm>
          <a:prstGeom prst="line">
            <a:avLst/>
          </a:prstGeom>
          <a:noFill/>
          <a:ln w="28575">
            <a:solidFill>
              <a:srgbClr val="00A3A1"/>
            </a:solidFill>
            <a:round/>
            <a:headEnd type="none" w="sm" len="sm"/>
            <a:tailEnd type="none" w="sm" len="sm"/>
          </a:ln>
          <a:effectLst/>
        </p:spPr>
        <p:txBody>
          <a:bodyPr/>
          <a:lstStyle/>
          <a:p>
            <a:endParaRPr lang="en-US" sz="1400" dirty="0">
              <a:solidFill>
                <a:srgbClr val="000000"/>
              </a:solidFill>
            </a:endParaRPr>
          </a:p>
        </p:txBody>
      </p:sp>
      <p:sp>
        <p:nvSpPr>
          <p:cNvPr id="178" name="Line 13"/>
          <p:cNvSpPr>
            <a:spLocks noChangeShapeType="1"/>
          </p:cNvSpPr>
          <p:nvPr/>
        </p:nvSpPr>
        <p:spPr bwMode="auto">
          <a:xfrm>
            <a:off x="2657284" y="3681120"/>
            <a:ext cx="815975" cy="0"/>
          </a:xfrm>
          <a:prstGeom prst="line">
            <a:avLst/>
          </a:prstGeom>
          <a:noFill/>
          <a:ln w="28575">
            <a:solidFill>
              <a:srgbClr val="00A3A1"/>
            </a:solidFill>
            <a:round/>
            <a:headEnd type="none" w="sm" len="sm"/>
            <a:tailEnd type="none" w="sm" len="sm"/>
          </a:ln>
          <a:effectLst/>
        </p:spPr>
        <p:txBody>
          <a:bodyPr/>
          <a:lstStyle/>
          <a:p>
            <a:endParaRPr lang="en-US" sz="1400" dirty="0">
              <a:solidFill>
                <a:srgbClr val="000000"/>
              </a:solidFill>
            </a:endParaRPr>
          </a:p>
        </p:txBody>
      </p:sp>
      <p:sp>
        <p:nvSpPr>
          <p:cNvPr id="181" name="AutoShape 16"/>
          <p:cNvSpPr>
            <a:spLocks noChangeArrowheads="1"/>
          </p:cNvSpPr>
          <p:nvPr/>
        </p:nvSpPr>
        <p:spPr bwMode="auto">
          <a:xfrm>
            <a:off x="2853387" y="2361890"/>
            <a:ext cx="492125" cy="295275"/>
          </a:xfrm>
          <a:prstGeom prst="rightArrow">
            <a:avLst>
              <a:gd name="adj1" fmla="val 50000"/>
              <a:gd name="adj2" fmla="val 83356"/>
            </a:avLst>
          </a:prstGeom>
          <a:solidFill>
            <a:srgbClr val="00A3A1"/>
          </a:solidFill>
          <a:ln w="6350" algn="ctr">
            <a:noFill/>
            <a:miter lim="800000"/>
            <a:headEnd/>
            <a:tailEnd/>
          </a:ln>
          <a:effectLst/>
        </p:spPr>
        <p:txBody>
          <a:bodyPr wrap="none" anchor="ctr"/>
          <a:lstStyle/>
          <a:p>
            <a:pPr algn="ctr" eaLnBrk="0" hangingPunct="0"/>
            <a:endParaRPr lang="en-US" sz="1600" dirty="0">
              <a:solidFill>
                <a:srgbClr val="000000"/>
              </a:solidFill>
            </a:endParaRPr>
          </a:p>
        </p:txBody>
      </p:sp>
      <p:sp>
        <p:nvSpPr>
          <p:cNvPr id="182" name="AutoShape 17"/>
          <p:cNvSpPr>
            <a:spLocks noChangeArrowheads="1"/>
          </p:cNvSpPr>
          <p:nvPr/>
        </p:nvSpPr>
        <p:spPr bwMode="auto">
          <a:xfrm>
            <a:off x="2853387" y="2763143"/>
            <a:ext cx="492125" cy="295275"/>
          </a:xfrm>
          <a:prstGeom prst="rightArrow">
            <a:avLst>
              <a:gd name="adj1" fmla="val 50000"/>
              <a:gd name="adj2" fmla="val 83356"/>
            </a:avLst>
          </a:prstGeom>
          <a:solidFill>
            <a:srgbClr val="00A3A1"/>
          </a:solidFill>
          <a:ln w="6350" algn="ctr">
            <a:noFill/>
            <a:miter lim="800000"/>
            <a:headEnd/>
            <a:tailEnd/>
          </a:ln>
          <a:effectLst/>
        </p:spPr>
        <p:txBody>
          <a:bodyPr wrap="none" anchor="ctr"/>
          <a:lstStyle/>
          <a:p>
            <a:pPr algn="ctr" eaLnBrk="0" hangingPunct="0"/>
            <a:endParaRPr lang="en-US" sz="1600" dirty="0">
              <a:solidFill>
                <a:srgbClr val="000000"/>
              </a:solidFill>
            </a:endParaRPr>
          </a:p>
        </p:txBody>
      </p:sp>
      <p:sp>
        <p:nvSpPr>
          <p:cNvPr id="183" name="AutoShape 18"/>
          <p:cNvSpPr>
            <a:spLocks noChangeArrowheads="1"/>
          </p:cNvSpPr>
          <p:nvPr/>
        </p:nvSpPr>
        <p:spPr bwMode="auto">
          <a:xfrm>
            <a:off x="2853387" y="3164396"/>
            <a:ext cx="492125" cy="292100"/>
          </a:xfrm>
          <a:prstGeom prst="rightArrow">
            <a:avLst>
              <a:gd name="adj1" fmla="val 50000"/>
              <a:gd name="adj2" fmla="val 84263"/>
            </a:avLst>
          </a:prstGeom>
          <a:solidFill>
            <a:srgbClr val="00A3A1"/>
          </a:solidFill>
          <a:ln w="6350" algn="ctr">
            <a:noFill/>
            <a:miter lim="800000"/>
            <a:headEnd/>
            <a:tailEnd/>
          </a:ln>
          <a:effectLst/>
        </p:spPr>
        <p:txBody>
          <a:bodyPr wrap="none" anchor="ctr"/>
          <a:lstStyle/>
          <a:p>
            <a:pPr algn="ctr" eaLnBrk="0" hangingPunct="0"/>
            <a:endParaRPr lang="en-US" sz="1600" dirty="0">
              <a:solidFill>
                <a:srgbClr val="000000"/>
              </a:solidFill>
            </a:endParaRPr>
          </a:p>
        </p:txBody>
      </p:sp>
      <p:sp>
        <p:nvSpPr>
          <p:cNvPr id="184" name="AutoShape 19"/>
          <p:cNvSpPr>
            <a:spLocks noChangeArrowheads="1"/>
          </p:cNvSpPr>
          <p:nvPr/>
        </p:nvSpPr>
        <p:spPr bwMode="auto">
          <a:xfrm>
            <a:off x="2853387" y="3550522"/>
            <a:ext cx="492125" cy="292100"/>
          </a:xfrm>
          <a:prstGeom prst="rightArrow">
            <a:avLst>
              <a:gd name="adj1" fmla="val 50000"/>
              <a:gd name="adj2" fmla="val 84263"/>
            </a:avLst>
          </a:prstGeom>
          <a:solidFill>
            <a:srgbClr val="00A3A1"/>
          </a:solidFill>
          <a:ln w="6350" algn="ctr">
            <a:noFill/>
            <a:miter lim="800000"/>
            <a:headEnd/>
            <a:tailEnd/>
          </a:ln>
          <a:effectLst/>
        </p:spPr>
        <p:txBody>
          <a:bodyPr wrap="none" anchor="ctr"/>
          <a:lstStyle/>
          <a:p>
            <a:pPr algn="ctr" eaLnBrk="0" hangingPunct="0"/>
            <a:endParaRPr lang="en-US" sz="1600" dirty="0">
              <a:solidFill>
                <a:srgbClr val="000000"/>
              </a:solidFill>
            </a:endParaRPr>
          </a:p>
        </p:txBody>
      </p:sp>
      <p:sp>
        <p:nvSpPr>
          <p:cNvPr id="187" name="Line 13"/>
          <p:cNvSpPr>
            <a:spLocks noChangeShapeType="1"/>
          </p:cNvSpPr>
          <p:nvPr/>
        </p:nvSpPr>
        <p:spPr bwMode="auto">
          <a:xfrm>
            <a:off x="2675154" y="4098538"/>
            <a:ext cx="815975" cy="0"/>
          </a:xfrm>
          <a:prstGeom prst="line">
            <a:avLst/>
          </a:prstGeom>
          <a:noFill/>
          <a:ln w="28575">
            <a:solidFill>
              <a:srgbClr val="00A3A1"/>
            </a:solidFill>
            <a:round/>
            <a:headEnd type="none" w="sm" len="sm"/>
            <a:tailEnd type="none" w="sm" len="sm"/>
          </a:ln>
          <a:effectLst/>
        </p:spPr>
        <p:txBody>
          <a:bodyPr/>
          <a:lstStyle/>
          <a:p>
            <a:endParaRPr lang="en-US" sz="1400" dirty="0">
              <a:solidFill>
                <a:srgbClr val="000000"/>
              </a:solidFill>
            </a:endParaRPr>
          </a:p>
        </p:txBody>
      </p:sp>
      <p:sp>
        <p:nvSpPr>
          <p:cNvPr id="188" name="AutoShape 19"/>
          <p:cNvSpPr>
            <a:spLocks noChangeArrowheads="1"/>
          </p:cNvSpPr>
          <p:nvPr/>
        </p:nvSpPr>
        <p:spPr bwMode="auto">
          <a:xfrm>
            <a:off x="2853387" y="3972504"/>
            <a:ext cx="492125" cy="292100"/>
          </a:xfrm>
          <a:prstGeom prst="rightArrow">
            <a:avLst>
              <a:gd name="adj1" fmla="val 50000"/>
              <a:gd name="adj2" fmla="val 84263"/>
            </a:avLst>
          </a:prstGeom>
          <a:solidFill>
            <a:srgbClr val="00A3A1"/>
          </a:solidFill>
          <a:ln w="6350" algn="ctr">
            <a:noFill/>
            <a:miter lim="800000"/>
            <a:headEnd/>
            <a:tailEnd/>
          </a:ln>
          <a:effectLst/>
        </p:spPr>
        <p:txBody>
          <a:bodyPr wrap="none" anchor="ctr"/>
          <a:lstStyle/>
          <a:p>
            <a:pPr algn="ctr" eaLnBrk="0" hangingPunct="0"/>
            <a:endParaRPr lang="en-US" sz="1600" dirty="0">
              <a:solidFill>
                <a:srgbClr val="000000"/>
              </a:solidFill>
            </a:endParaRPr>
          </a:p>
        </p:txBody>
      </p:sp>
      <p:sp>
        <p:nvSpPr>
          <p:cNvPr id="189" name="Line 13"/>
          <p:cNvSpPr>
            <a:spLocks noChangeShapeType="1"/>
          </p:cNvSpPr>
          <p:nvPr/>
        </p:nvSpPr>
        <p:spPr bwMode="auto">
          <a:xfrm>
            <a:off x="2651771" y="4482191"/>
            <a:ext cx="815975" cy="0"/>
          </a:xfrm>
          <a:prstGeom prst="line">
            <a:avLst/>
          </a:prstGeom>
          <a:noFill/>
          <a:ln w="28575">
            <a:solidFill>
              <a:srgbClr val="00A3A1"/>
            </a:solidFill>
            <a:round/>
            <a:headEnd type="none" w="sm" len="sm"/>
            <a:tailEnd type="none" w="sm" len="sm"/>
          </a:ln>
          <a:effectLst/>
        </p:spPr>
        <p:txBody>
          <a:bodyPr/>
          <a:lstStyle/>
          <a:p>
            <a:endParaRPr lang="en-US" sz="1400" dirty="0">
              <a:solidFill>
                <a:srgbClr val="000000"/>
              </a:solidFill>
            </a:endParaRPr>
          </a:p>
        </p:txBody>
      </p:sp>
      <p:sp>
        <p:nvSpPr>
          <p:cNvPr id="190" name="AutoShape 19"/>
          <p:cNvSpPr>
            <a:spLocks noChangeArrowheads="1"/>
          </p:cNvSpPr>
          <p:nvPr/>
        </p:nvSpPr>
        <p:spPr bwMode="auto">
          <a:xfrm>
            <a:off x="2853387" y="4352654"/>
            <a:ext cx="492125" cy="292100"/>
          </a:xfrm>
          <a:prstGeom prst="rightArrow">
            <a:avLst>
              <a:gd name="adj1" fmla="val 50000"/>
              <a:gd name="adj2" fmla="val 84263"/>
            </a:avLst>
          </a:prstGeom>
          <a:solidFill>
            <a:srgbClr val="00A3A1"/>
          </a:solidFill>
          <a:ln w="6350" algn="ctr">
            <a:noFill/>
            <a:miter lim="800000"/>
            <a:headEnd/>
            <a:tailEnd/>
          </a:ln>
          <a:effectLst/>
        </p:spPr>
        <p:txBody>
          <a:bodyPr wrap="none" anchor="ctr"/>
          <a:lstStyle/>
          <a:p>
            <a:pPr algn="ctr" eaLnBrk="0" hangingPunct="0"/>
            <a:endParaRPr lang="en-US" sz="1600" dirty="0">
              <a:solidFill>
                <a:srgbClr val="000000"/>
              </a:solidFill>
            </a:endParaRPr>
          </a:p>
        </p:txBody>
      </p:sp>
      <p:sp>
        <p:nvSpPr>
          <p:cNvPr id="192" name="AutoShape 19"/>
          <p:cNvSpPr>
            <a:spLocks noChangeArrowheads="1"/>
          </p:cNvSpPr>
          <p:nvPr/>
        </p:nvSpPr>
        <p:spPr bwMode="auto">
          <a:xfrm>
            <a:off x="2853387" y="4756707"/>
            <a:ext cx="492125" cy="292100"/>
          </a:xfrm>
          <a:prstGeom prst="rightArrow">
            <a:avLst>
              <a:gd name="adj1" fmla="val 50000"/>
              <a:gd name="adj2" fmla="val 84263"/>
            </a:avLst>
          </a:prstGeom>
          <a:solidFill>
            <a:srgbClr val="00A3A1"/>
          </a:solidFill>
          <a:ln w="6350" algn="ctr">
            <a:noFill/>
            <a:miter lim="800000"/>
            <a:headEnd/>
            <a:tailEnd/>
          </a:ln>
          <a:effectLst/>
        </p:spPr>
        <p:txBody>
          <a:bodyPr wrap="none" anchor="ctr"/>
          <a:lstStyle/>
          <a:p>
            <a:pPr algn="ctr" eaLnBrk="0" hangingPunct="0"/>
            <a:endParaRPr lang="en-US" sz="1600" dirty="0">
              <a:solidFill>
                <a:srgbClr val="000000"/>
              </a:solidFill>
            </a:endParaRPr>
          </a:p>
        </p:txBody>
      </p:sp>
      <p:sp>
        <p:nvSpPr>
          <p:cNvPr id="197" name="Eingekerbter Richtungspfeil 196"/>
          <p:cNvSpPr>
            <a:spLocks/>
          </p:cNvSpPr>
          <p:nvPr/>
        </p:nvSpPr>
        <p:spPr bwMode="auto">
          <a:xfrm rot="5400000">
            <a:off x="4280981" y="4896336"/>
            <a:ext cx="176835" cy="250376"/>
          </a:xfrm>
          <a:prstGeom prst="chevron">
            <a:avLst>
              <a:gd name="adj" fmla="val 59178"/>
            </a:avLst>
          </a:prstGeom>
          <a:solidFill>
            <a:srgbClr val="00338D"/>
          </a:solidFill>
          <a:ln w="25400" cap="sq" cmpd="sng" algn="ctr">
            <a:noFill/>
            <a:prstDash val="solid"/>
          </a:ln>
          <a:effectLst/>
        </p:spPr>
        <p:txBody>
          <a:bodyPr anchor="ctr"/>
          <a:lstStyle/>
          <a:p>
            <a:pPr marL="0" marR="0" lvl="0" indent="0" algn="ctr" defTabSz="478933"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dirty="0">
              <a:ln>
                <a:noFill/>
              </a:ln>
              <a:solidFill>
                <a:srgbClr val="000000"/>
              </a:solidFill>
              <a:effectLst/>
              <a:uLnTx/>
              <a:uFillTx/>
              <a:latin typeface="Arial"/>
              <a:ea typeface="+mn-ea"/>
              <a:cs typeface="Arial" panose="020B0604020202020204" pitchFamily="34" charset="0"/>
            </a:endParaRPr>
          </a:p>
        </p:txBody>
      </p:sp>
      <p:sp>
        <p:nvSpPr>
          <p:cNvPr id="15" name="Rechteck 14"/>
          <p:cNvSpPr/>
          <p:nvPr/>
        </p:nvSpPr>
        <p:spPr>
          <a:xfrm>
            <a:off x="3773284" y="5118513"/>
            <a:ext cx="1215652" cy="223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rgbClr val="00338D"/>
                </a:solidFill>
              </a:rPr>
              <a:t>by segments</a:t>
            </a:r>
          </a:p>
        </p:txBody>
      </p:sp>
      <p:sp>
        <p:nvSpPr>
          <p:cNvPr id="198" name="Eingekerbter Richtungspfeil 197"/>
          <p:cNvSpPr>
            <a:spLocks/>
          </p:cNvSpPr>
          <p:nvPr/>
        </p:nvSpPr>
        <p:spPr bwMode="auto">
          <a:xfrm rot="5400000">
            <a:off x="5417046" y="4896336"/>
            <a:ext cx="176835" cy="250376"/>
          </a:xfrm>
          <a:prstGeom prst="chevron">
            <a:avLst>
              <a:gd name="adj" fmla="val 59178"/>
            </a:avLst>
          </a:prstGeom>
          <a:solidFill>
            <a:srgbClr val="00338D"/>
          </a:solidFill>
          <a:ln w="25400" cap="sq" cmpd="sng" algn="ctr">
            <a:noFill/>
            <a:prstDash val="solid"/>
          </a:ln>
          <a:effectLst/>
        </p:spPr>
        <p:txBody>
          <a:bodyPr anchor="ctr"/>
          <a:lstStyle/>
          <a:p>
            <a:pPr marL="0" marR="0" lvl="0" indent="0" algn="ctr" defTabSz="478933"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dirty="0">
              <a:ln>
                <a:noFill/>
              </a:ln>
              <a:solidFill>
                <a:srgbClr val="000000"/>
              </a:solidFill>
              <a:effectLst/>
              <a:uLnTx/>
              <a:uFillTx/>
              <a:latin typeface="Arial"/>
              <a:ea typeface="+mn-ea"/>
              <a:cs typeface="Arial" panose="020B0604020202020204" pitchFamily="34" charset="0"/>
            </a:endParaRPr>
          </a:p>
        </p:txBody>
      </p:sp>
      <p:sp>
        <p:nvSpPr>
          <p:cNvPr id="199" name="Rechteck 198"/>
          <p:cNvSpPr/>
          <p:nvPr/>
        </p:nvSpPr>
        <p:spPr>
          <a:xfrm>
            <a:off x="4897638" y="5110930"/>
            <a:ext cx="1215652" cy="223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rgbClr val="00338D"/>
                </a:solidFill>
              </a:rPr>
              <a:t>by subgroups</a:t>
            </a:r>
          </a:p>
        </p:txBody>
      </p:sp>
      <p:sp>
        <p:nvSpPr>
          <p:cNvPr id="200" name="Eingekerbter Richtungspfeil 199"/>
          <p:cNvSpPr>
            <a:spLocks/>
          </p:cNvSpPr>
          <p:nvPr/>
        </p:nvSpPr>
        <p:spPr bwMode="auto">
          <a:xfrm rot="5400000">
            <a:off x="6508736" y="4897314"/>
            <a:ext cx="176835" cy="250376"/>
          </a:xfrm>
          <a:prstGeom prst="chevron">
            <a:avLst>
              <a:gd name="adj" fmla="val 59178"/>
            </a:avLst>
          </a:prstGeom>
          <a:solidFill>
            <a:srgbClr val="00338D"/>
          </a:solidFill>
          <a:ln w="25400" cap="sq" cmpd="sng" algn="ctr">
            <a:noFill/>
            <a:prstDash val="solid"/>
          </a:ln>
          <a:effectLst/>
        </p:spPr>
        <p:txBody>
          <a:bodyPr anchor="ctr"/>
          <a:lstStyle/>
          <a:p>
            <a:pPr marL="0" marR="0" lvl="0" indent="0" algn="ctr" defTabSz="478933"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dirty="0">
              <a:ln>
                <a:noFill/>
              </a:ln>
              <a:solidFill>
                <a:srgbClr val="000000"/>
              </a:solidFill>
              <a:effectLst/>
              <a:uLnTx/>
              <a:uFillTx/>
              <a:latin typeface="Arial"/>
              <a:ea typeface="+mn-ea"/>
              <a:cs typeface="Arial" panose="020B0604020202020204" pitchFamily="34" charset="0"/>
            </a:endParaRPr>
          </a:p>
        </p:txBody>
      </p:sp>
      <p:sp>
        <p:nvSpPr>
          <p:cNvPr id="201" name="Rechteck 200"/>
          <p:cNvSpPr/>
          <p:nvPr/>
        </p:nvSpPr>
        <p:spPr>
          <a:xfrm>
            <a:off x="5937559" y="5109577"/>
            <a:ext cx="1785944" cy="223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1000" b="1" dirty="0" smtClean="0">
                <a:solidFill>
                  <a:srgbClr val="00338D"/>
                </a:solidFill>
              </a:rPr>
              <a:t>by banking circles</a:t>
            </a:r>
          </a:p>
        </p:txBody>
      </p:sp>
      <p:cxnSp>
        <p:nvCxnSpPr>
          <p:cNvPr id="5" name="Gerader Verbinder 4"/>
          <p:cNvCxnSpPr/>
          <p:nvPr/>
        </p:nvCxnSpPr>
        <p:spPr>
          <a:xfrm flipV="1">
            <a:off x="488950" y="5445348"/>
            <a:ext cx="89281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40647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30"/>
          <p:cNvSpPr>
            <a:spLocks noChangeArrowheads="1"/>
          </p:cNvSpPr>
          <p:nvPr/>
        </p:nvSpPr>
        <p:spPr bwMode="gray">
          <a:xfrm>
            <a:off x="1255089" y="4400229"/>
            <a:ext cx="3564000" cy="396000"/>
          </a:xfrm>
          <a:prstGeom prst="rect">
            <a:avLst/>
          </a:prstGeom>
          <a:noFill/>
          <a:ln w="12700">
            <a:solidFill>
              <a:srgbClr val="0091DA"/>
            </a:solidFill>
            <a:miter lim="800000"/>
            <a:headEnd/>
            <a:tailEnd/>
          </a:ln>
        </p:spPr>
        <p:txBody>
          <a:bodyPr lIns="72000" tIns="72000" rIns="72000" bIns="72000" anchor="ctr"/>
          <a:lstStyle/>
          <a:p>
            <a:pPr algn="ctr" eaLnBrk="0" fontAlgn="base" hangingPunct="0">
              <a:spcBef>
                <a:spcPct val="50000"/>
              </a:spcBef>
              <a:spcAft>
                <a:spcPct val="0"/>
              </a:spcAft>
            </a:pPr>
            <a:r>
              <a:rPr lang="en-US" sz="1000" dirty="0" smtClean="0">
                <a:solidFill>
                  <a:schemeClr val="accent1"/>
                </a:solidFill>
                <a:cs typeface="Arial" charset="0"/>
              </a:rPr>
              <a:t>Assumptions outside the sphere of </a:t>
            </a:r>
            <a:r>
              <a:rPr lang="en-US" sz="1000" dirty="0">
                <a:solidFill>
                  <a:schemeClr val="accent1"/>
                </a:solidFill>
                <a:cs typeface="Arial" charset="0"/>
              </a:rPr>
              <a:t/>
            </a:r>
            <a:br>
              <a:rPr lang="en-US" sz="1000" dirty="0">
                <a:solidFill>
                  <a:schemeClr val="accent1"/>
                </a:solidFill>
                <a:cs typeface="Arial" charset="0"/>
              </a:rPr>
            </a:br>
            <a:r>
              <a:rPr lang="en-US" sz="1000" dirty="0" smtClean="0">
                <a:solidFill>
                  <a:schemeClr val="accent1"/>
                </a:solidFill>
                <a:cs typeface="Arial" charset="0"/>
              </a:rPr>
              <a:t>influence of management</a:t>
            </a:r>
            <a:endParaRPr lang="en-US" sz="1000" dirty="0">
              <a:solidFill>
                <a:schemeClr val="accent1"/>
              </a:solidFill>
              <a:cs typeface="Arial" charset="0"/>
            </a:endParaRPr>
          </a:p>
        </p:txBody>
      </p:sp>
      <p:sp>
        <p:nvSpPr>
          <p:cNvPr id="19" name="Rectangle 23"/>
          <p:cNvSpPr>
            <a:spLocks noChangeArrowheads="1"/>
          </p:cNvSpPr>
          <p:nvPr/>
        </p:nvSpPr>
        <p:spPr bwMode="gray">
          <a:xfrm>
            <a:off x="5035782" y="4400229"/>
            <a:ext cx="3564000" cy="396000"/>
          </a:xfrm>
          <a:prstGeom prst="rect">
            <a:avLst/>
          </a:prstGeom>
          <a:noFill/>
          <a:ln w="12700">
            <a:solidFill>
              <a:srgbClr val="0091DA"/>
            </a:solidFill>
            <a:miter lim="800000"/>
            <a:headEnd/>
            <a:tailEnd/>
          </a:ln>
        </p:spPr>
        <p:txBody>
          <a:bodyPr lIns="72000" tIns="72000" rIns="72000" bIns="72000" anchor="ctr"/>
          <a:lstStyle/>
          <a:p>
            <a:pPr algn="ctr" eaLnBrk="0" fontAlgn="base" hangingPunct="0">
              <a:spcBef>
                <a:spcPct val="50000"/>
              </a:spcBef>
              <a:spcAft>
                <a:spcPct val="0"/>
              </a:spcAft>
            </a:pPr>
            <a:r>
              <a:rPr lang="en-US" sz="1000" dirty="0" smtClean="0">
                <a:solidFill>
                  <a:schemeClr val="accent1"/>
                </a:solidFill>
                <a:cs typeface="Arial" charset="0"/>
              </a:rPr>
              <a:t>Assumptions within the sphere of </a:t>
            </a:r>
            <a:r>
              <a:rPr lang="en-US" sz="1000" dirty="0">
                <a:solidFill>
                  <a:schemeClr val="accent1"/>
                </a:solidFill>
                <a:cs typeface="Arial" charset="0"/>
              </a:rPr>
              <a:t/>
            </a:r>
            <a:br>
              <a:rPr lang="en-US" sz="1000" dirty="0">
                <a:solidFill>
                  <a:schemeClr val="accent1"/>
                </a:solidFill>
                <a:cs typeface="Arial" charset="0"/>
              </a:rPr>
            </a:br>
            <a:r>
              <a:rPr lang="en-US" sz="1000" dirty="0" smtClean="0">
                <a:solidFill>
                  <a:schemeClr val="accent1"/>
                </a:solidFill>
                <a:cs typeface="Arial" charset="0"/>
              </a:rPr>
              <a:t>influence of management</a:t>
            </a:r>
            <a:endParaRPr lang="en-US" sz="1000" dirty="0">
              <a:solidFill>
                <a:schemeClr val="accent1"/>
              </a:solidFill>
              <a:cs typeface="Arial" charset="0"/>
            </a:endParaRPr>
          </a:p>
        </p:txBody>
      </p:sp>
      <p:sp>
        <p:nvSpPr>
          <p:cNvPr id="52" name="Rectangle 23"/>
          <p:cNvSpPr>
            <a:spLocks noChangeArrowheads="1"/>
          </p:cNvSpPr>
          <p:nvPr/>
        </p:nvSpPr>
        <p:spPr bwMode="gray">
          <a:xfrm>
            <a:off x="5038268" y="2111344"/>
            <a:ext cx="3564000" cy="396000"/>
          </a:xfrm>
          <a:prstGeom prst="rect">
            <a:avLst/>
          </a:prstGeom>
          <a:noFill/>
          <a:ln w="12700">
            <a:solidFill>
              <a:srgbClr val="005EB8"/>
            </a:solidFill>
            <a:miter lim="800000"/>
            <a:headEnd/>
            <a:tailEnd/>
          </a:ln>
        </p:spPr>
        <p:txBody>
          <a:bodyPr lIns="72000" tIns="72000" rIns="72000" bIns="72000" anchor="ctr"/>
          <a:lstStyle/>
          <a:p>
            <a:pPr algn="ctr" eaLnBrk="0" fontAlgn="base" hangingPunct="0">
              <a:spcBef>
                <a:spcPct val="50000"/>
              </a:spcBef>
              <a:spcAft>
                <a:spcPct val="0"/>
              </a:spcAft>
            </a:pPr>
            <a:r>
              <a:rPr lang="en-US" sz="1000" dirty="0">
                <a:solidFill>
                  <a:schemeClr val="accent3"/>
                </a:solidFill>
                <a:cs typeface="Arial" charset="0"/>
              </a:rPr>
              <a:t>Mathematical correctness</a:t>
            </a:r>
          </a:p>
        </p:txBody>
      </p:sp>
      <p:sp>
        <p:nvSpPr>
          <p:cNvPr id="6" name="Textplatzhalter 5"/>
          <p:cNvSpPr>
            <a:spLocks noGrp="1"/>
          </p:cNvSpPr>
          <p:nvPr>
            <p:ph type="body" sz="quarter" idx="11"/>
          </p:nvPr>
        </p:nvSpPr>
        <p:spPr/>
        <p:txBody>
          <a:bodyPr/>
          <a:lstStyle/>
          <a:p>
            <a:r>
              <a:rPr lang="en-US" noProof="0" dirty="0" smtClean="0"/>
              <a:t>Planning Premises</a:t>
            </a:r>
            <a:endParaRPr lang="en-US" noProof="0" dirty="0"/>
          </a:p>
        </p:txBody>
      </p:sp>
      <p:sp>
        <p:nvSpPr>
          <p:cNvPr id="4" name="Titel 3"/>
          <p:cNvSpPr>
            <a:spLocks noGrp="1"/>
          </p:cNvSpPr>
          <p:nvPr>
            <p:ph type="title"/>
          </p:nvPr>
        </p:nvSpPr>
        <p:spPr/>
        <p:txBody>
          <a:bodyPr/>
          <a:lstStyle/>
          <a:p>
            <a:r>
              <a:rPr lang="en-US" noProof="0" dirty="0" smtClean="0"/>
              <a:t>Overview - Definition/Methodology (2/4)</a:t>
            </a:r>
            <a:r>
              <a:rPr lang="en-US" b="1" noProof="0" dirty="0" smtClean="0"/>
              <a:t/>
            </a:r>
            <a:br>
              <a:rPr lang="en-US" b="1" noProof="0" dirty="0" smtClean="0"/>
            </a:br>
            <a:r>
              <a:rPr lang="en-US" noProof="0" dirty="0" smtClean="0"/>
              <a:t> </a:t>
            </a:r>
            <a:endParaRPr lang="en-US" noProof="0" dirty="0"/>
          </a:p>
        </p:txBody>
      </p:sp>
      <p:sp>
        <p:nvSpPr>
          <p:cNvPr id="17" name="Rechteck 18"/>
          <p:cNvSpPr/>
          <p:nvPr/>
        </p:nvSpPr>
        <p:spPr>
          <a:xfrm>
            <a:off x="1518264" y="1428052"/>
            <a:ext cx="7904187" cy="28800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b"/>
          <a:lstStyle/>
          <a:p>
            <a:r>
              <a:rPr lang="en-US" sz="1000" b="1" dirty="0" smtClean="0"/>
              <a:t>Plausibility of planning derived from four steps</a:t>
            </a:r>
            <a:endParaRPr lang="en-US" sz="1000" b="1" dirty="0"/>
          </a:p>
        </p:txBody>
      </p:sp>
      <p:sp>
        <p:nvSpPr>
          <p:cNvPr id="20" name="Rectangle 24"/>
          <p:cNvSpPr>
            <a:spLocks noChangeArrowheads="1"/>
          </p:cNvSpPr>
          <p:nvPr/>
        </p:nvSpPr>
        <p:spPr bwMode="gray">
          <a:xfrm>
            <a:off x="5035781" y="5010602"/>
            <a:ext cx="1152000" cy="432000"/>
          </a:xfrm>
          <a:prstGeom prst="rect">
            <a:avLst/>
          </a:prstGeom>
          <a:solidFill>
            <a:srgbClr val="009A44"/>
          </a:solidFill>
          <a:ln w="19050">
            <a:solidFill>
              <a:srgbClr val="009A44"/>
            </a:solidFill>
            <a:miter lim="800000"/>
            <a:headEnd/>
            <a:tailEnd/>
          </a:ln>
        </p:spPr>
        <p:txBody>
          <a:bodyPr wrap="none" anchor="ctr"/>
          <a:lstStyle/>
          <a:p>
            <a:pPr algn="ctr" fontAlgn="base">
              <a:spcBef>
                <a:spcPct val="0"/>
              </a:spcBef>
              <a:spcAft>
                <a:spcPct val="0"/>
              </a:spcAft>
            </a:pPr>
            <a:r>
              <a:rPr lang="en-US" sz="900" b="1" dirty="0" smtClean="0">
                <a:solidFill>
                  <a:schemeClr val="bg1"/>
                </a:solidFill>
                <a:cs typeface="Arial" charset="0"/>
              </a:rPr>
              <a:t>Achievable</a:t>
            </a:r>
            <a:endParaRPr lang="en-US" sz="900" b="1" dirty="0">
              <a:solidFill>
                <a:schemeClr val="bg1"/>
              </a:solidFill>
              <a:cs typeface="Arial" charset="0"/>
            </a:endParaRPr>
          </a:p>
        </p:txBody>
      </p:sp>
      <p:sp>
        <p:nvSpPr>
          <p:cNvPr id="21" name="Rectangle 25"/>
          <p:cNvSpPr>
            <a:spLocks noChangeArrowheads="1"/>
          </p:cNvSpPr>
          <p:nvPr/>
        </p:nvSpPr>
        <p:spPr bwMode="gray">
          <a:xfrm>
            <a:off x="6243377" y="5010602"/>
            <a:ext cx="1152000" cy="432000"/>
          </a:xfrm>
          <a:prstGeom prst="rect">
            <a:avLst/>
          </a:prstGeom>
          <a:solidFill>
            <a:srgbClr val="EAAA00"/>
          </a:solidFill>
          <a:ln w="19050">
            <a:solidFill>
              <a:srgbClr val="EAAA00"/>
            </a:solidFill>
            <a:miter lim="800000"/>
            <a:headEnd/>
            <a:tailEnd/>
          </a:ln>
        </p:spPr>
        <p:txBody>
          <a:bodyPr wrap="none" anchor="ctr"/>
          <a:lstStyle/>
          <a:p>
            <a:pPr algn="ctr" fontAlgn="base">
              <a:spcBef>
                <a:spcPct val="0"/>
              </a:spcBef>
              <a:spcAft>
                <a:spcPct val="0"/>
              </a:spcAft>
            </a:pPr>
            <a:r>
              <a:rPr lang="en-US" sz="900" b="1" dirty="0" smtClean="0">
                <a:solidFill>
                  <a:schemeClr val="bg1"/>
                </a:solidFill>
                <a:cs typeface="Arial" charset="0"/>
              </a:rPr>
              <a:t>Ambitious,</a:t>
            </a:r>
            <a:br>
              <a:rPr lang="en-US" sz="900" b="1" dirty="0" smtClean="0">
                <a:solidFill>
                  <a:schemeClr val="bg1"/>
                </a:solidFill>
                <a:cs typeface="Arial" charset="0"/>
              </a:rPr>
            </a:br>
            <a:r>
              <a:rPr lang="en-US" sz="900" b="1" dirty="0" smtClean="0">
                <a:solidFill>
                  <a:schemeClr val="bg1"/>
                </a:solidFill>
                <a:cs typeface="Arial" charset="0"/>
              </a:rPr>
              <a:t>but achievable</a:t>
            </a:r>
            <a:endParaRPr lang="en-US" sz="900" b="1" dirty="0">
              <a:solidFill>
                <a:schemeClr val="bg1"/>
              </a:solidFill>
              <a:cs typeface="Arial" charset="0"/>
            </a:endParaRPr>
          </a:p>
        </p:txBody>
      </p:sp>
      <p:sp>
        <p:nvSpPr>
          <p:cNvPr id="22" name="Rectangle 26"/>
          <p:cNvSpPr>
            <a:spLocks noChangeArrowheads="1"/>
          </p:cNvSpPr>
          <p:nvPr/>
        </p:nvSpPr>
        <p:spPr bwMode="gray">
          <a:xfrm>
            <a:off x="7450973" y="5010602"/>
            <a:ext cx="1152000" cy="432000"/>
          </a:xfrm>
          <a:prstGeom prst="rect">
            <a:avLst/>
          </a:prstGeom>
          <a:solidFill>
            <a:srgbClr val="BC204B"/>
          </a:solidFill>
          <a:ln w="19050">
            <a:solidFill>
              <a:srgbClr val="BC204B"/>
            </a:solidFill>
            <a:miter lim="800000"/>
            <a:headEnd/>
            <a:tailEnd/>
          </a:ln>
        </p:spPr>
        <p:txBody>
          <a:bodyPr wrap="none" anchor="ctr"/>
          <a:lstStyle/>
          <a:p>
            <a:pPr algn="ctr" fontAlgn="base">
              <a:spcBef>
                <a:spcPct val="0"/>
              </a:spcBef>
              <a:spcAft>
                <a:spcPct val="0"/>
              </a:spcAft>
            </a:pPr>
            <a:r>
              <a:rPr lang="en-US" sz="900" b="1" dirty="0" smtClean="0">
                <a:solidFill>
                  <a:schemeClr val="bg1"/>
                </a:solidFill>
                <a:cs typeface="Arial" charset="0"/>
              </a:rPr>
              <a:t>Not</a:t>
            </a:r>
            <a:br>
              <a:rPr lang="en-US" sz="900" b="1" dirty="0" smtClean="0">
                <a:solidFill>
                  <a:schemeClr val="bg1"/>
                </a:solidFill>
                <a:cs typeface="Arial" charset="0"/>
              </a:rPr>
            </a:br>
            <a:r>
              <a:rPr lang="en-US" sz="900" b="1" dirty="0" smtClean="0">
                <a:solidFill>
                  <a:schemeClr val="bg1"/>
                </a:solidFill>
                <a:cs typeface="Arial" charset="0"/>
              </a:rPr>
              <a:t>achievable</a:t>
            </a:r>
            <a:endParaRPr lang="en-US" sz="900" b="1" dirty="0">
              <a:solidFill>
                <a:schemeClr val="bg1"/>
              </a:solidFill>
              <a:cs typeface="Arial" charset="0"/>
            </a:endParaRPr>
          </a:p>
        </p:txBody>
      </p:sp>
      <p:sp>
        <p:nvSpPr>
          <p:cNvPr id="24" name="Rectangle 33"/>
          <p:cNvSpPr>
            <a:spLocks noChangeArrowheads="1"/>
          </p:cNvSpPr>
          <p:nvPr/>
        </p:nvSpPr>
        <p:spPr bwMode="gray">
          <a:xfrm>
            <a:off x="3681236" y="5010602"/>
            <a:ext cx="1152000" cy="432000"/>
          </a:xfrm>
          <a:prstGeom prst="rect">
            <a:avLst/>
          </a:prstGeom>
          <a:solidFill>
            <a:srgbClr val="BC204B"/>
          </a:solidFill>
          <a:ln w="19050">
            <a:solidFill>
              <a:srgbClr val="BC204B"/>
            </a:solidFill>
            <a:miter lim="800000"/>
            <a:headEnd/>
            <a:tailEnd/>
          </a:ln>
        </p:spPr>
        <p:txBody>
          <a:bodyPr wrap="none" anchor="ctr"/>
          <a:lstStyle/>
          <a:p>
            <a:pPr algn="ctr" fontAlgn="base">
              <a:spcBef>
                <a:spcPct val="0"/>
              </a:spcBef>
              <a:spcAft>
                <a:spcPct val="0"/>
              </a:spcAft>
            </a:pPr>
            <a:r>
              <a:rPr lang="en-US" sz="900" b="1" dirty="0" smtClean="0">
                <a:solidFill>
                  <a:schemeClr val="bg1"/>
                </a:solidFill>
                <a:cs typeface="Arial" charset="0"/>
              </a:rPr>
              <a:t>Not</a:t>
            </a:r>
            <a:br>
              <a:rPr lang="en-US" sz="900" b="1" dirty="0" smtClean="0">
                <a:solidFill>
                  <a:schemeClr val="bg1"/>
                </a:solidFill>
                <a:cs typeface="Arial" charset="0"/>
              </a:rPr>
            </a:br>
            <a:r>
              <a:rPr lang="en-US" sz="900" b="1" dirty="0" smtClean="0">
                <a:solidFill>
                  <a:schemeClr val="bg1"/>
                </a:solidFill>
                <a:cs typeface="Arial" charset="0"/>
              </a:rPr>
              <a:t>appropriate</a:t>
            </a:r>
            <a:endParaRPr lang="en-US" sz="900" b="1" dirty="0">
              <a:solidFill>
                <a:schemeClr val="bg1"/>
              </a:solidFill>
              <a:cs typeface="Arial" charset="0"/>
            </a:endParaRPr>
          </a:p>
        </p:txBody>
      </p:sp>
      <p:sp>
        <p:nvSpPr>
          <p:cNvPr id="25" name="Rectangle 34"/>
          <p:cNvSpPr>
            <a:spLocks noChangeArrowheads="1"/>
          </p:cNvSpPr>
          <p:nvPr/>
        </p:nvSpPr>
        <p:spPr bwMode="gray">
          <a:xfrm>
            <a:off x="1255089" y="5010602"/>
            <a:ext cx="1152000" cy="432000"/>
          </a:xfrm>
          <a:prstGeom prst="rect">
            <a:avLst/>
          </a:prstGeom>
          <a:solidFill>
            <a:srgbClr val="009A44"/>
          </a:solidFill>
          <a:ln w="19050">
            <a:solidFill>
              <a:srgbClr val="009A44"/>
            </a:solidFill>
            <a:miter lim="800000"/>
            <a:headEnd/>
            <a:tailEnd/>
          </a:ln>
        </p:spPr>
        <p:txBody>
          <a:bodyPr wrap="none" anchor="ctr"/>
          <a:lstStyle/>
          <a:p>
            <a:pPr algn="ctr" fontAlgn="base">
              <a:spcBef>
                <a:spcPct val="0"/>
              </a:spcBef>
              <a:spcAft>
                <a:spcPct val="0"/>
              </a:spcAft>
            </a:pPr>
            <a:r>
              <a:rPr lang="en-US" sz="900" b="1" dirty="0" smtClean="0">
                <a:solidFill>
                  <a:schemeClr val="bg1"/>
                </a:solidFill>
                <a:cs typeface="Arial" charset="0"/>
              </a:rPr>
              <a:t>Appropriate</a:t>
            </a:r>
            <a:endParaRPr lang="en-US" sz="900" b="1" dirty="0">
              <a:solidFill>
                <a:schemeClr val="bg1"/>
              </a:solidFill>
              <a:cs typeface="Arial" charset="0"/>
            </a:endParaRPr>
          </a:p>
        </p:txBody>
      </p:sp>
      <p:cxnSp>
        <p:nvCxnSpPr>
          <p:cNvPr id="26" name="AutoShape 36"/>
          <p:cNvCxnSpPr>
            <a:cxnSpLocks noChangeShapeType="1"/>
            <a:stCxn id="23" idx="2"/>
            <a:endCxn id="25" idx="0"/>
          </p:cNvCxnSpPr>
          <p:nvPr/>
        </p:nvCxnSpPr>
        <p:spPr bwMode="gray">
          <a:xfrm rot="5400000">
            <a:off x="2326903" y="4300415"/>
            <a:ext cx="214373" cy="1206000"/>
          </a:xfrm>
          <a:prstGeom prst="bentConnector3">
            <a:avLst>
              <a:gd name="adj1" fmla="val 50000"/>
            </a:avLst>
          </a:prstGeom>
          <a:noFill/>
          <a:ln w="12700">
            <a:solidFill>
              <a:srgbClr val="00338D"/>
            </a:solidFill>
            <a:miter lim="800000"/>
            <a:headEnd/>
            <a:tailEnd type="triangle" w="med" len="med"/>
          </a:ln>
        </p:spPr>
      </p:cxnSp>
      <p:cxnSp>
        <p:nvCxnSpPr>
          <p:cNvPr id="27" name="AutoShape 38"/>
          <p:cNvCxnSpPr>
            <a:cxnSpLocks noChangeShapeType="1"/>
            <a:stCxn id="23" idx="2"/>
            <a:endCxn id="24" idx="0"/>
          </p:cNvCxnSpPr>
          <p:nvPr/>
        </p:nvCxnSpPr>
        <p:spPr bwMode="gray">
          <a:xfrm rot="16200000" flipH="1">
            <a:off x="3539976" y="4293341"/>
            <a:ext cx="214373" cy="1220147"/>
          </a:xfrm>
          <a:prstGeom prst="bentConnector3">
            <a:avLst>
              <a:gd name="adj1" fmla="val 50000"/>
            </a:avLst>
          </a:prstGeom>
          <a:noFill/>
          <a:ln w="12700">
            <a:solidFill>
              <a:srgbClr val="00338D"/>
            </a:solidFill>
            <a:miter lim="800000"/>
            <a:headEnd/>
            <a:tailEnd type="triangle" w="med" len="med"/>
          </a:ln>
        </p:spPr>
      </p:cxnSp>
      <p:cxnSp>
        <p:nvCxnSpPr>
          <p:cNvPr id="28" name="AutoShape 39"/>
          <p:cNvCxnSpPr>
            <a:cxnSpLocks noChangeShapeType="1"/>
            <a:stCxn id="19" idx="2"/>
            <a:endCxn id="20" idx="0"/>
          </p:cNvCxnSpPr>
          <p:nvPr/>
        </p:nvCxnSpPr>
        <p:spPr bwMode="gray">
          <a:xfrm rot="5400000">
            <a:off x="6107596" y="4300415"/>
            <a:ext cx="214373" cy="1206001"/>
          </a:xfrm>
          <a:prstGeom prst="bentConnector3">
            <a:avLst>
              <a:gd name="adj1" fmla="val 50000"/>
            </a:avLst>
          </a:prstGeom>
          <a:noFill/>
          <a:ln w="12700">
            <a:solidFill>
              <a:srgbClr val="00338D"/>
            </a:solidFill>
            <a:miter lim="800000"/>
            <a:headEnd/>
            <a:tailEnd type="triangle" w="med" len="med"/>
          </a:ln>
        </p:spPr>
      </p:cxnSp>
      <p:cxnSp>
        <p:nvCxnSpPr>
          <p:cNvPr id="29" name="AutoShape 40"/>
          <p:cNvCxnSpPr>
            <a:cxnSpLocks noChangeShapeType="1"/>
            <a:stCxn id="19" idx="2"/>
            <a:endCxn id="21" idx="0"/>
          </p:cNvCxnSpPr>
          <p:nvPr/>
        </p:nvCxnSpPr>
        <p:spPr bwMode="gray">
          <a:xfrm>
            <a:off x="6817782" y="4796229"/>
            <a:ext cx="1595" cy="214373"/>
          </a:xfrm>
          <a:prstGeom prst="straightConnector1">
            <a:avLst/>
          </a:prstGeom>
          <a:noFill/>
          <a:ln w="12700">
            <a:solidFill>
              <a:srgbClr val="00338D"/>
            </a:solidFill>
            <a:round/>
            <a:headEnd/>
            <a:tailEnd type="triangle" w="med" len="med"/>
          </a:ln>
        </p:spPr>
      </p:cxnSp>
      <p:cxnSp>
        <p:nvCxnSpPr>
          <p:cNvPr id="30" name="AutoShape 41"/>
          <p:cNvCxnSpPr>
            <a:cxnSpLocks noChangeShapeType="1"/>
            <a:stCxn id="19" idx="2"/>
            <a:endCxn id="22" idx="0"/>
          </p:cNvCxnSpPr>
          <p:nvPr/>
        </p:nvCxnSpPr>
        <p:spPr bwMode="gray">
          <a:xfrm rot="16200000" flipH="1">
            <a:off x="7315191" y="4298819"/>
            <a:ext cx="214373" cy="1209191"/>
          </a:xfrm>
          <a:prstGeom prst="bentConnector3">
            <a:avLst>
              <a:gd name="adj1" fmla="val 50000"/>
            </a:avLst>
          </a:prstGeom>
          <a:noFill/>
          <a:ln w="12700">
            <a:solidFill>
              <a:srgbClr val="00338D"/>
            </a:solidFill>
            <a:miter lim="800000"/>
            <a:headEnd/>
            <a:tailEnd type="triangle" w="med" len="med"/>
          </a:ln>
        </p:spPr>
      </p:cxnSp>
      <p:sp>
        <p:nvSpPr>
          <p:cNvPr id="31" name="Rectangle 42"/>
          <p:cNvSpPr>
            <a:spLocks noChangeArrowheads="1"/>
          </p:cNvSpPr>
          <p:nvPr/>
        </p:nvSpPr>
        <p:spPr bwMode="gray">
          <a:xfrm>
            <a:off x="1255089" y="3342892"/>
            <a:ext cx="7344000" cy="252000"/>
          </a:xfrm>
          <a:prstGeom prst="rect">
            <a:avLst/>
          </a:prstGeom>
          <a:solidFill>
            <a:schemeClr val="tx2"/>
          </a:solidFill>
          <a:ln w="19050">
            <a:solidFill>
              <a:srgbClr val="00338D"/>
            </a:solidFill>
            <a:miter lim="800000"/>
            <a:headEnd/>
            <a:tailEnd/>
          </a:ln>
        </p:spPr>
        <p:txBody>
          <a:bodyPr wrap="none" lIns="36000" tIns="36000" rIns="36000" bIns="36000" anchor="ctr" anchorCtr="1"/>
          <a:lstStyle/>
          <a:p>
            <a:pPr algn="ctr" fontAlgn="base">
              <a:spcBef>
                <a:spcPct val="0"/>
              </a:spcBef>
              <a:spcAft>
                <a:spcPct val="0"/>
              </a:spcAft>
            </a:pPr>
            <a:r>
              <a:rPr lang="en-US" sz="1000" b="1" dirty="0" smtClean="0">
                <a:solidFill>
                  <a:srgbClr val="FFFFFF"/>
                </a:solidFill>
              </a:rPr>
              <a:t>Assessment of the content of the planning premises</a:t>
            </a:r>
            <a:endParaRPr lang="en-US" sz="1000" b="1" dirty="0">
              <a:solidFill>
                <a:srgbClr val="FFFFFF"/>
              </a:solidFill>
            </a:endParaRPr>
          </a:p>
        </p:txBody>
      </p:sp>
      <p:sp>
        <p:nvSpPr>
          <p:cNvPr id="32" name="Rectangle 47"/>
          <p:cNvSpPr>
            <a:spLocks noChangeArrowheads="1"/>
          </p:cNvSpPr>
          <p:nvPr/>
        </p:nvSpPr>
        <p:spPr bwMode="gray">
          <a:xfrm>
            <a:off x="1255089" y="3802028"/>
            <a:ext cx="3564000" cy="396000"/>
          </a:xfrm>
          <a:prstGeom prst="rect">
            <a:avLst/>
          </a:prstGeom>
          <a:noFill/>
          <a:ln w="12700">
            <a:solidFill>
              <a:srgbClr val="005EB8"/>
            </a:solidFill>
            <a:miter lim="800000"/>
            <a:headEnd/>
            <a:tailEnd/>
          </a:ln>
        </p:spPr>
        <p:txBody>
          <a:bodyPr lIns="72000" tIns="72000" rIns="72000" bIns="72000" anchor="ctr"/>
          <a:lstStyle/>
          <a:p>
            <a:pPr algn="ctr" eaLnBrk="0" fontAlgn="base" hangingPunct="0">
              <a:spcBef>
                <a:spcPct val="50000"/>
              </a:spcBef>
              <a:spcAft>
                <a:spcPct val="0"/>
              </a:spcAft>
            </a:pPr>
            <a:r>
              <a:rPr lang="en-US" sz="1000" dirty="0">
                <a:solidFill>
                  <a:srgbClr val="00338D"/>
                </a:solidFill>
                <a:cs typeface="Arial" charset="0"/>
              </a:rPr>
              <a:t>Comprehensible</a:t>
            </a:r>
          </a:p>
        </p:txBody>
      </p:sp>
      <p:sp>
        <p:nvSpPr>
          <p:cNvPr id="33" name="Rectangle 48"/>
          <p:cNvSpPr>
            <a:spLocks noChangeArrowheads="1"/>
          </p:cNvSpPr>
          <p:nvPr/>
        </p:nvSpPr>
        <p:spPr bwMode="gray">
          <a:xfrm>
            <a:off x="5038268" y="3799521"/>
            <a:ext cx="3564000" cy="396000"/>
          </a:xfrm>
          <a:prstGeom prst="rect">
            <a:avLst/>
          </a:prstGeom>
          <a:noFill/>
          <a:ln w="12700">
            <a:solidFill>
              <a:srgbClr val="005EB8"/>
            </a:solidFill>
            <a:miter lim="800000"/>
            <a:headEnd/>
            <a:tailEnd/>
          </a:ln>
        </p:spPr>
        <p:txBody>
          <a:bodyPr lIns="72000" tIns="72000" rIns="72000" bIns="72000" anchor="ctr"/>
          <a:lstStyle/>
          <a:p>
            <a:pPr algn="ctr" eaLnBrk="0" fontAlgn="base" hangingPunct="0">
              <a:spcBef>
                <a:spcPct val="50000"/>
              </a:spcBef>
              <a:spcAft>
                <a:spcPct val="0"/>
              </a:spcAft>
            </a:pPr>
            <a:r>
              <a:rPr lang="en-US" sz="1000" dirty="0">
                <a:solidFill>
                  <a:srgbClr val="00338D"/>
                </a:solidFill>
                <a:cs typeface="Arial" charset="0"/>
              </a:rPr>
              <a:t>Not comprehensible</a:t>
            </a:r>
          </a:p>
        </p:txBody>
      </p:sp>
      <p:cxnSp>
        <p:nvCxnSpPr>
          <p:cNvPr id="34" name="AutoShape 49"/>
          <p:cNvCxnSpPr>
            <a:cxnSpLocks noChangeShapeType="1"/>
            <a:stCxn id="32" idx="2"/>
            <a:endCxn id="23" idx="0"/>
          </p:cNvCxnSpPr>
          <p:nvPr/>
        </p:nvCxnSpPr>
        <p:spPr bwMode="gray">
          <a:xfrm>
            <a:off x="3037089" y="4198028"/>
            <a:ext cx="0" cy="202201"/>
          </a:xfrm>
          <a:prstGeom prst="straightConnector1">
            <a:avLst/>
          </a:prstGeom>
          <a:noFill/>
          <a:ln w="12700">
            <a:solidFill>
              <a:srgbClr val="00338D"/>
            </a:solidFill>
            <a:miter lim="800000"/>
            <a:headEnd/>
            <a:tailEnd type="triangle" w="med" len="med"/>
          </a:ln>
        </p:spPr>
      </p:cxnSp>
      <p:cxnSp>
        <p:nvCxnSpPr>
          <p:cNvPr id="37" name="AutoShape 52"/>
          <p:cNvCxnSpPr>
            <a:cxnSpLocks noChangeShapeType="1"/>
            <a:stCxn id="31" idx="2"/>
            <a:endCxn id="32" idx="0"/>
          </p:cNvCxnSpPr>
          <p:nvPr/>
        </p:nvCxnSpPr>
        <p:spPr bwMode="gray">
          <a:xfrm rot="5400000">
            <a:off x="3878521" y="2753460"/>
            <a:ext cx="207136" cy="1890000"/>
          </a:xfrm>
          <a:prstGeom prst="bentConnector3">
            <a:avLst>
              <a:gd name="adj1" fmla="val 50000"/>
            </a:avLst>
          </a:prstGeom>
          <a:noFill/>
          <a:ln w="12700">
            <a:solidFill>
              <a:srgbClr val="00338D"/>
            </a:solidFill>
            <a:miter lim="800000"/>
            <a:headEnd/>
            <a:tailEnd type="triangle" w="med" len="med"/>
          </a:ln>
        </p:spPr>
      </p:cxnSp>
      <p:sp>
        <p:nvSpPr>
          <p:cNvPr id="51" name="Rectangle 42"/>
          <p:cNvSpPr>
            <a:spLocks noChangeArrowheads="1"/>
          </p:cNvSpPr>
          <p:nvPr/>
        </p:nvSpPr>
        <p:spPr bwMode="gray">
          <a:xfrm>
            <a:off x="1257575" y="1773376"/>
            <a:ext cx="7344693" cy="252000"/>
          </a:xfrm>
          <a:prstGeom prst="rect">
            <a:avLst/>
          </a:prstGeom>
          <a:solidFill>
            <a:schemeClr val="tx2"/>
          </a:solidFill>
          <a:ln w="19050">
            <a:solidFill>
              <a:srgbClr val="00338D"/>
            </a:solidFill>
            <a:miter lim="800000"/>
            <a:headEnd/>
            <a:tailEnd/>
          </a:ln>
        </p:spPr>
        <p:txBody>
          <a:bodyPr wrap="none" lIns="36000" tIns="36000" rIns="36000" bIns="36000" anchor="ctr" anchorCtr="1"/>
          <a:lstStyle/>
          <a:p>
            <a:pPr algn="ctr" fontAlgn="base">
              <a:spcBef>
                <a:spcPct val="0"/>
              </a:spcBef>
              <a:spcAft>
                <a:spcPct val="0"/>
              </a:spcAft>
            </a:pPr>
            <a:r>
              <a:rPr lang="en-US" sz="1000" b="1" dirty="0" smtClean="0">
                <a:solidFill>
                  <a:srgbClr val="FFFFFF"/>
                </a:solidFill>
              </a:rPr>
              <a:t>Assessment of the planning structure and -methodology </a:t>
            </a:r>
            <a:endParaRPr lang="en-US" sz="1000" b="1" dirty="0">
              <a:solidFill>
                <a:srgbClr val="FFFFFF"/>
              </a:solidFill>
            </a:endParaRPr>
          </a:p>
        </p:txBody>
      </p:sp>
      <p:sp>
        <p:nvSpPr>
          <p:cNvPr id="53" name="Rectangle 30"/>
          <p:cNvSpPr>
            <a:spLocks noChangeArrowheads="1"/>
          </p:cNvSpPr>
          <p:nvPr/>
        </p:nvSpPr>
        <p:spPr bwMode="gray">
          <a:xfrm>
            <a:off x="1255089" y="2110368"/>
            <a:ext cx="3564000" cy="396000"/>
          </a:xfrm>
          <a:prstGeom prst="rect">
            <a:avLst/>
          </a:prstGeom>
          <a:noFill/>
          <a:ln w="12700">
            <a:solidFill>
              <a:srgbClr val="005EB8"/>
            </a:solidFill>
            <a:miter lim="800000"/>
            <a:headEnd/>
            <a:tailEnd/>
          </a:ln>
        </p:spPr>
        <p:txBody>
          <a:bodyPr lIns="72000" tIns="72000" rIns="72000" bIns="72000" anchor="ctr"/>
          <a:lstStyle/>
          <a:p>
            <a:pPr algn="ctr" eaLnBrk="0" fontAlgn="base" hangingPunct="0">
              <a:spcBef>
                <a:spcPct val="50000"/>
              </a:spcBef>
              <a:spcAft>
                <a:spcPct val="0"/>
              </a:spcAft>
            </a:pPr>
            <a:r>
              <a:rPr lang="en-US" sz="1000" dirty="0" smtClean="0">
                <a:solidFill>
                  <a:schemeClr val="accent3"/>
                </a:solidFill>
                <a:cs typeface="Arial" charset="0"/>
              </a:rPr>
              <a:t>Factual appropriateness</a:t>
            </a:r>
            <a:endParaRPr lang="en-US" sz="1000" dirty="0">
              <a:solidFill>
                <a:schemeClr val="accent3"/>
              </a:solidFill>
              <a:cs typeface="Arial" charset="0"/>
            </a:endParaRPr>
          </a:p>
        </p:txBody>
      </p:sp>
      <p:sp>
        <p:nvSpPr>
          <p:cNvPr id="54" name="Rectangle 33"/>
          <p:cNvSpPr>
            <a:spLocks noChangeArrowheads="1"/>
          </p:cNvSpPr>
          <p:nvPr/>
        </p:nvSpPr>
        <p:spPr bwMode="gray">
          <a:xfrm>
            <a:off x="2466567" y="2731024"/>
            <a:ext cx="1152000" cy="432000"/>
          </a:xfrm>
          <a:prstGeom prst="rect">
            <a:avLst/>
          </a:prstGeom>
          <a:solidFill>
            <a:srgbClr val="EAAA00"/>
          </a:solidFill>
          <a:ln w="19050">
            <a:solidFill>
              <a:srgbClr val="EAAA00"/>
            </a:solidFill>
            <a:miter lim="800000"/>
            <a:headEnd/>
            <a:tailEnd/>
          </a:ln>
        </p:spPr>
        <p:txBody>
          <a:bodyPr wrap="none" anchor="ctr"/>
          <a:lstStyle/>
          <a:p>
            <a:pPr algn="ctr" fontAlgn="base">
              <a:spcBef>
                <a:spcPct val="0"/>
              </a:spcBef>
              <a:spcAft>
                <a:spcPct val="0"/>
              </a:spcAft>
            </a:pPr>
            <a:r>
              <a:rPr lang="en-US" sz="900" b="1" dirty="0">
                <a:solidFill>
                  <a:srgbClr val="FFFFFF"/>
                </a:solidFill>
                <a:cs typeface="Arial" charset="0"/>
              </a:rPr>
              <a:t>Factual and </a:t>
            </a:r>
          </a:p>
          <a:p>
            <a:pPr algn="ctr" fontAlgn="base">
              <a:spcBef>
                <a:spcPct val="0"/>
              </a:spcBef>
              <a:spcAft>
                <a:spcPct val="0"/>
              </a:spcAft>
            </a:pPr>
            <a:r>
              <a:rPr lang="en-US" sz="900" b="1" dirty="0">
                <a:solidFill>
                  <a:srgbClr val="FFFFFF"/>
                </a:solidFill>
                <a:cs typeface="Arial" charset="0"/>
              </a:rPr>
              <a:t>methodical </a:t>
            </a:r>
          </a:p>
          <a:p>
            <a:pPr algn="ctr" fontAlgn="base">
              <a:spcBef>
                <a:spcPct val="0"/>
              </a:spcBef>
              <a:spcAft>
                <a:spcPct val="0"/>
              </a:spcAft>
            </a:pPr>
            <a:r>
              <a:rPr lang="en-US" sz="900" b="1" dirty="0">
                <a:solidFill>
                  <a:srgbClr val="FFFFFF"/>
                </a:solidFill>
                <a:cs typeface="Arial" charset="0"/>
              </a:rPr>
              <a:t>mostly appropriate</a:t>
            </a:r>
          </a:p>
        </p:txBody>
      </p:sp>
      <p:sp>
        <p:nvSpPr>
          <p:cNvPr id="55" name="Rectangle 34"/>
          <p:cNvSpPr>
            <a:spLocks noChangeArrowheads="1"/>
          </p:cNvSpPr>
          <p:nvPr/>
        </p:nvSpPr>
        <p:spPr bwMode="gray">
          <a:xfrm>
            <a:off x="1255089" y="2731024"/>
            <a:ext cx="1152000" cy="432000"/>
          </a:xfrm>
          <a:prstGeom prst="rect">
            <a:avLst/>
          </a:prstGeom>
          <a:solidFill>
            <a:srgbClr val="009A44"/>
          </a:solidFill>
          <a:ln w="19050">
            <a:solidFill>
              <a:srgbClr val="009A44"/>
            </a:solidFill>
            <a:miter lim="800000"/>
            <a:headEnd/>
            <a:tailEnd/>
          </a:ln>
        </p:spPr>
        <p:txBody>
          <a:bodyPr wrap="none" anchor="ctr"/>
          <a:lstStyle/>
          <a:p>
            <a:pPr algn="ctr" fontAlgn="base">
              <a:spcBef>
                <a:spcPct val="0"/>
              </a:spcBef>
              <a:spcAft>
                <a:spcPct val="0"/>
              </a:spcAft>
            </a:pPr>
            <a:r>
              <a:rPr lang="en-US" sz="900" b="1" dirty="0">
                <a:solidFill>
                  <a:srgbClr val="FFFFFF"/>
                </a:solidFill>
                <a:cs typeface="Arial" charset="0"/>
              </a:rPr>
              <a:t>Factual and </a:t>
            </a:r>
          </a:p>
          <a:p>
            <a:pPr algn="ctr" fontAlgn="base">
              <a:spcBef>
                <a:spcPct val="0"/>
              </a:spcBef>
              <a:spcAft>
                <a:spcPct val="0"/>
              </a:spcAft>
            </a:pPr>
            <a:r>
              <a:rPr lang="en-US" sz="900" b="1" dirty="0">
                <a:solidFill>
                  <a:srgbClr val="FFFFFF"/>
                </a:solidFill>
                <a:cs typeface="Arial" charset="0"/>
              </a:rPr>
              <a:t>methodical</a:t>
            </a:r>
          </a:p>
          <a:p>
            <a:pPr algn="ctr" fontAlgn="base">
              <a:spcBef>
                <a:spcPct val="0"/>
              </a:spcBef>
              <a:spcAft>
                <a:spcPct val="0"/>
              </a:spcAft>
            </a:pPr>
            <a:r>
              <a:rPr lang="en-US" sz="900" b="1" dirty="0">
                <a:solidFill>
                  <a:srgbClr val="FFFFFF"/>
                </a:solidFill>
                <a:cs typeface="Arial" charset="0"/>
              </a:rPr>
              <a:t>appropriate</a:t>
            </a:r>
          </a:p>
        </p:txBody>
      </p:sp>
      <p:sp>
        <p:nvSpPr>
          <p:cNvPr id="56" name="Rectangle 33"/>
          <p:cNvSpPr>
            <a:spLocks noChangeArrowheads="1"/>
          </p:cNvSpPr>
          <p:nvPr/>
        </p:nvSpPr>
        <p:spPr bwMode="gray">
          <a:xfrm>
            <a:off x="3678046" y="2731024"/>
            <a:ext cx="1152000" cy="432000"/>
          </a:xfrm>
          <a:prstGeom prst="rect">
            <a:avLst/>
          </a:prstGeom>
          <a:solidFill>
            <a:srgbClr val="BC204B"/>
          </a:solidFill>
          <a:ln w="19050">
            <a:solidFill>
              <a:srgbClr val="BC204B"/>
            </a:solidFill>
            <a:miter lim="800000"/>
            <a:headEnd/>
            <a:tailEnd/>
          </a:ln>
        </p:spPr>
        <p:txBody>
          <a:bodyPr wrap="none" anchor="ctr"/>
          <a:lstStyle/>
          <a:p>
            <a:pPr algn="ctr" fontAlgn="base">
              <a:spcBef>
                <a:spcPct val="0"/>
              </a:spcBef>
              <a:spcAft>
                <a:spcPct val="0"/>
              </a:spcAft>
            </a:pPr>
            <a:r>
              <a:rPr lang="en-US" sz="900" b="1" dirty="0" smtClean="0">
                <a:solidFill>
                  <a:schemeClr val="bg1"/>
                </a:solidFill>
                <a:cs typeface="Arial" charset="0"/>
              </a:rPr>
              <a:t>Factual and</a:t>
            </a:r>
          </a:p>
          <a:p>
            <a:pPr algn="ctr" fontAlgn="base">
              <a:spcBef>
                <a:spcPct val="0"/>
              </a:spcBef>
              <a:spcAft>
                <a:spcPct val="0"/>
              </a:spcAft>
            </a:pPr>
            <a:r>
              <a:rPr lang="en-US" sz="900" b="1" dirty="0" smtClean="0">
                <a:solidFill>
                  <a:schemeClr val="bg1"/>
                </a:solidFill>
                <a:cs typeface="Arial" charset="0"/>
              </a:rPr>
              <a:t>methodical </a:t>
            </a:r>
          </a:p>
          <a:p>
            <a:pPr algn="ctr" fontAlgn="base">
              <a:spcBef>
                <a:spcPct val="0"/>
              </a:spcBef>
              <a:spcAft>
                <a:spcPct val="0"/>
              </a:spcAft>
            </a:pPr>
            <a:r>
              <a:rPr lang="en-US" sz="900" b="1" dirty="0">
                <a:solidFill>
                  <a:schemeClr val="bg1"/>
                </a:solidFill>
                <a:cs typeface="Arial" charset="0"/>
              </a:rPr>
              <a:t>n</a:t>
            </a:r>
            <a:r>
              <a:rPr lang="en-US" sz="900" b="1" dirty="0" smtClean="0">
                <a:solidFill>
                  <a:schemeClr val="bg1"/>
                </a:solidFill>
                <a:cs typeface="Arial" charset="0"/>
              </a:rPr>
              <a:t>ot appropriate</a:t>
            </a:r>
            <a:endParaRPr lang="en-US" sz="900" b="1" dirty="0">
              <a:solidFill>
                <a:schemeClr val="bg1"/>
              </a:solidFill>
              <a:cs typeface="Arial" charset="0"/>
            </a:endParaRPr>
          </a:p>
        </p:txBody>
      </p:sp>
      <p:sp>
        <p:nvSpPr>
          <p:cNvPr id="60" name="Rectangle 33"/>
          <p:cNvSpPr>
            <a:spLocks noChangeArrowheads="1"/>
          </p:cNvSpPr>
          <p:nvPr/>
        </p:nvSpPr>
        <p:spPr bwMode="gray">
          <a:xfrm>
            <a:off x="6243377" y="2731024"/>
            <a:ext cx="1152000" cy="432000"/>
          </a:xfrm>
          <a:prstGeom prst="rect">
            <a:avLst/>
          </a:prstGeom>
          <a:solidFill>
            <a:srgbClr val="EAAA00"/>
          </a:solidFill>
          <a:ln w="19050">
            <a:solidFill>
              <a:srgbClr val="EAAA00"/>
            </a:solidFill>
            <a:miter lim="800000"/>
            <a:headEnd/>
            <a:tailEnd/>
          </a:ln>
        </p:spPr>
        <p:txBody>
          <a:bodyPr wrap="none" anchor="ctr"/>
          <a:lstStyle/>
          <a:p>
            <a:pPr algn="ctr" fontAlgn="base">
              <a:spcBef>
                <a:spcPct val="0"/>
              </a:spcBef>
              <a:spcAft>
                <a:spcPct val="0"/>
              </a:spcAft>
            </a:pPr>
            <a:r>
              <a:rPr lang="en-US" sz="900" b="1" dirty="0" smtClean="0">
                <a:solidFill>
                  <a:srgbClr val="FFFFFF"/>
                </a:solidFill>
                <a:cs typeface="Arial" charset="0"/>
              </a:rPr>
              <a:t>Mathematically</a:t>
            </a:r>
            <a:endParaRPr lang="en-US" sz="900" b="1" dirty="0" smtClean="0">
              <a:solidFill>
                <a:schemeClr val="bg1"/>
              </a:solidFill>
              <a:cs typeface="Arial" charset="0"/>
            </a:endParaRPr>
          </a:p>
          <a:p>
            <a:pPr algn="ctr" fontAlgn="base">
              <a:spcBef>
                <a:spcPct val="0"/>
              </a:spcBef>
              <a:spcAft>
                <a:spcPct val="0"/>
              </a:spcAft>
            </a:pPr>
            <a:r>
              <a:rPr lang="en-US" sz="900" b="1" dirty="0" smtClean="0">
                <a:solidFill>
                  <a:schemeClr val="bg1"/>
                </a:solidFill>
                <a:cs typeface="Arial" charset="0"/>
              </a:rPr>
              <a:t>mostly correct</a:t>
            </a:r>
            <a:endParaRPr lang="en-US" sz="900" b="1" dirty="0">
              <a:solidFill>
                <a:schemeClr val="bg1"/>
              </a:solidFill>
              <a:cs typeface="Arial" charset="0"/>
            </a:endParaRPr>
          </a:p>
        </p:txBody>
      </p:sp>
      <p:sp>
        <p:nvSpPr>
          <p:cNvPr id="61" name="Rectangle 34"/>
          <p:cNvSpPr>
            <a:spLocks noChangeArrowheads="1"/>
          </p:cNvSpPr>
          <p:nvPr/>
        </p:nvSpPr>
        <p:spPr bwMode="gray">
          <a:xfrm>
            <a:off x="5035781" y="2731024"/>
            <a:ext cx="1152000" cy="432000"/>
          </a:xfrm>
          <a:prstGeom prst="rect">
            <a:avLst/>
          </a:prstGeom>
          <a:solidFill>
            <a:srgbClr val="009A44"/>
          </a:solidFill>
          <a:ln w="19050">
            <a:solidFill>
              <a:srgbClr val="009A44"/>
            </a:solidFill>
            <a:miter lim="800000"/>
            <a:headEnd/>
            <a:tailEnd/>
          </a:ln>
        </p:spPr>
        <p:txBody>
          <a:bodyPr wrap="none" anchor="ctr"/>
          <a:lstStyle/>
          <a:p>
            <a:pPr algn="ctr" fontAlgn="base">
              <a:spcBef>
                <a:spcPct val="0"/>
              </a:spcBef>
              <a:spcAft>
                <a:spcPct val="0"/>
              </a:spcAft>
            </a:pPr>
            <a:r>
              <a:rPr lang="en-US" sz="900" b="1" dirty="0" smtClean="0">
                <a:solidFill>
                  <a:srgbClr val="FFFFFF"/>
                </a:solidFill>
                <a:cs typeface="Arial" charset="0"/>
              </a:rPr>
              <a:t>Mathematically</a:t>
            </a:r>
            <a:endParaRPr lang="en-US" sz="900" b="1" dirty="0" smtClean="0">
              <a:solidFill>
                <a:schemeClr val="bg1"/>
              </a:solidFill>
              <a:cs typeface="Arial" charset="0"/>
            </a:endParaRPr>
          </a:p>
          <a:p>
            <a:pPr algn="ctr" fontAlgn="base">
              <a:spcBef>
                <a:spcPct val="0"/>
              </a:spcBef>
              <a:spcAft>
                <a:spcPct val="0"/>
              </a:spcAft>
            </a:pPr>
            <a:r>
              <a:rPr lang="en-US" sz="900" b="1" dirty="0" smtClean="0">
                <a:solidFill>
                  <a:schemeClr val="bg1"/>
                </a:solidFill>
                <a:cs typeface="Arial" charset="0"/>
              </a:rPr>
              <a:t>correct</a:t>
            </a:r>
            <a:endParaRPr lang="en-US" sz="900" b="1" dirty="0">
              <a:solidFill>
                <a:schemeClr val="bg1"/>
              </a:solidFill>
              <a:cs typeface="Arial" charset="0"/>
            </a:endParaRPr>
          </a:p>
        </p:txBody>
      </p:sp>
      <p:sp>
        <p:nvSpPr>
          <p:cNvPr id="62" name="Rectangle 33"/>
          <p:cNvSpPr>
            <a:spLocks noChangeArrowheads="1"/>
          </p:cNvSpPr>
          <p:nvPr/>
        </p:nvSpPr>
        <p:spPr bwMode="gray">
          <a:xfrm>
            <a:off x="7450973" y="2731024"/>
            <a:ext cx="1152000" cy="432000"/>
          </a:xfrm>
          <a:prstGeom prst="rect">
            <a:avLst/>
          </a:prstGeom>
          <a:solidFill>
            <a:srgbClr val="BC204B"/>
          </a:solidFill>
          <a:ln w="19050">
            <a:solidFill>
              <a:srgbClr val="BC204B"/>
            </a:solidFill>
            <a:miter lim="800000"/>
            <a:headEnd/>
            <a:tailEnd/>
          </a:ln>
        </p:spPr>
        <p:txBody>
          <a:bodyPr wrap="none" anchor="ctr"/>
          <a:lstStyle/>
          <a:p>
            <a:pPr algn="ctr" fontAlgn="base">
              <a:spcBef>
                <a:spcPct val="0"/>
              </a:spcBef>
              <a:spcAft>
                <a:spcPct val="0"/>
              </a:spcAft>
            </a:pPr>
            <a:r>
              <a:rPr lang="en-US" sz="900" b="1" dirty="0" smtClean="0">
                <a:solidFill>
                  <a:srgbClr val="FFFFFF"/>
                </a:solidFill>
                <a:cs typeface="Arial" charset="0"/>
              </a:rPr>
              <a:t>Mathematically</a:t>
            </a:r>
            <a:endParaRPr lang="en-US" sz="900" b="1" dirty="0" smtClean="0">
              <a:solidFill>
                <a:schemeClr val="bg1"/>
              </a:solidFill>
              <a:cs typeface="Arial" charset="0"/>
            </a:endParaRPr>
          </a:p>
          <a:p>
            <a:pPr algn="ctr" fontAlgn="base">
              <a:spcBef>
                <a:spcPct val="0"/>
              </a:spcBef>
              <a:spcAft>
                <a:spcPct val="0"/>
              </a:spcAft>
            </a:pPr>
            <a:r>
              <a:rPr lang="en-US" sz="900" b="1" dirty="0" smtClean="0">
                <a:solidFill>
                  <a:schemeClr val="bg1"/>
                </a:solidFill>
                <a:cs typeface="Arial" charset="0"/>
              </a:rPr>
              <a:t>not correct</a:t>
            </a:r>
            <a:endParaRPr lang="en-US" sz="900" b="1" dirty="0">
              <a:solidFill>
                <a:schemeClr val="bg1"/>
              </a:solidFill>
              <a:cs typeface="Arial" charset="0"/>
            </a:endParaRPr>
          </a:p>
        </p:txBody>
      </p:sp>
      <p:cxnSp>
        <p:nvCxnSpPr>
          <p:cNvPr id="58" name="AutoShape 52"/>
          <p:cNvCxnSpPr>
            <a:cxnSpLocks noChangeShapeType="1"/>
            <a:stCxn id="31" idx="2"/>
            <a:endCxn id="33" idx="0"/>
          </p:cNvCxnSpPr>
          <p:nvPr/>
        </p:nvCxnSpPr>
        <p:spPr bwMode="gray">
          <a:xfrm rot="16200000" flipH="1">
            <a:off x="5771364" y="2750616"/>
            <a:ext cx="204629" cy="1893179"/>
          </a:xfrm>
          <a:prstGeom prst="bentConnector3">
            <a:avLst>
              <a:gd name="adj1" fmla="val 50000"/>
            </a:avLst>
          </a:prstGeom>
          <a:noFill/>
          <a:ln w="12700">
            <a:solidFill>
              <a:srgbClr val="00338D"/>
            </a:solidFill>
            <a:miter lim="800000"/>
            <a:headEnd/>
            <a:tailEnd type="triangle" w="med" len="med"/>
          </a:ln>
        </p:spPr>
      </p:cxnSp>
      <p:cxnSp>
        <p:nvCxnSpPr>
          <p:cNvPr id="71" name="AutoShape 52"/>
          <p:cNvCxnSpPr>
            <a:cxnSpLocks noChangeShapeType="1"/>
            <a:stCxn id="52" idx="2"/>
            <a:endCxn id="62" idx="0"/>
          </p:cNvCxnSpPr>
          <p:nvPr/>
        </p:nvCxnSpPr>
        <p:spPr bwMode="gray">
          <a:xfrm rot="16200000" flipH="1">
            <a:off x="7311780" y="2015831"/>
            <a:ext cx="223680" cy="1206705"/>
          </a:xfrm>
          <a:prstGeom prst="bentConnector3">
            <a:avLst>
              <a:gd name="adj1" fmla="val 50000"/>
            </a:avLst>
          </a:prstGeom>
          <a:noFill/>
          <a:ln w="12700">
            <a:solidFill>
              <a:srgbClr val="00338D"/>
            </a:solidFill>
            <a:miter lim="800000"/>
            <a:headEnd/>
            <a:tailEnd type="triangle" w="med" len="med"/>
          </a:ln>
        </p:spPr>
      </p:cxnSp>
      <p:cxnSp>
        <p:nvCxnSpPr>
          <p:cNvPr id="72" name="AutoShape 52"/>
          <p:cNvCxnSpPr>
            <a:cxnSpLocks noChangeShapeType="1"/>
            <a:stCxn id="52" idx="2"/>
            <a:endCxn id="61" idx="0"/>
          </p:cNvCxnSpPr>
          <p:nvPr/>
        </p:nvCxnSpPr>
        <p:spPr bwMode="gray">
          <a:xfrm rot="5400000">
            <a:off x="6104185" y="2014941"/>
            <a:ext cx="223680" cy="1208487"/>
          </a:xfrm>
          <a:prstGeom prst="bentConnector3">
            <a:avLst>
              <a:gd name="adj1" fmla="val 50000"/>
            </a:avLst>
          </a:prstGeom>
          <a:noFill/>
          <a:ln w="12700">
            <a:solidFill>
              <a:srgbClr val="00338D"/>
            </a:solidFill>
            <a:miter lim="800000"/>
            <a:headEnd/>
            <a:tailEnd type="triangle" w="med" len="med"/>
          </a:ln>
        </p:spPr>
      </p:cxnSp>
      <p:cxnSp>
        <p:nvCxnSpPr>
          <p:cNvPr id="73" name="AutoShape 52"/>
          <p:cNvCxnSpPr>
            <a:cxnSpLocks noChangeShapeType="1"/>
            <a:stCxn id="52" idx="2"/>
            <a:endCxn id="60" idx="0"/>
          </p:cNvCxnSpPr>
          <p:nvPr/>
        </p:nvCxnSpPr>
        <p:spPr bwMode="gray">
          <a:xfrm flipH="1">
            <a:off x="6819377" y="2507344"/>
            <a:ext cx="891" cy="223680"/>
          </a:xfrm>
          <a:prstGeom prst="straightConnector1">
            <a:avLst/>
          </a:prstGeom>
          <a:noFill/>
          <a:ln w="12700">
            <a:solidFill>
              <a:srgbClr val="00338D"/>
            </a:solidFill>
            <a:miter lim="800000"/>
            <a:headEnd/>
            <a:tailEnd type="triangle" w="med" len="med"/>
          </a:ln>
        </p:spPr>
      </p:cxnSp>
      <p:sp>
        <p:nvSpPr>
          <p:cNvPr id="47" name="Textfeld 23"/>
          <p:cNvSpPr txBox="1"/>
          <p:nvPr/>
        </p:nvSpPr>
        <p:spPr>
          <a:xfrm>
            <a:off x="488950" y="1428052"/>
            <a:ext cx="1029314" cy="288000"/>
          </a:xfrm>
          <a:prstGeom prst="rect">
            <a:avLst/>
          </a:prstGeom>
          <a:solidFill>
            <a:schemeClr val="accent1"/>
          </a:solidFill>
          <a:ln w="6350">
            <a:noFill/>
          </a:ln>
        </p:spPr>
        <p:txBody>
          <a:bodyPr wrap="none" lIns="54000" tIns="54000" rIns="54000" bIns="54000" rtlCol="0" anchor="b">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mj-lt"/>
              </a:rPr>
              <a:t>Key message:</a:t>
            </a:r>
            <a:endParaRPr lang="en-US" sz="1600" b="1" i="1" dirty="0" smtClean="0">
              <a:solidFill>
                <a:schemeClr val="bg1"/>
              </a:solidFill>
              <a:latin typeface="+mj-lt"/>
              <a:cs typeface="Arial" pitchFamily="34" charset="0"/>
            </a:endParaRPr>
          </a:p>
        </p:txBody>
      </p:sp>
      <p:cxnSp>
        <p:nvCxnSpPr>
          <p:cNvPr id="128" name="Gerader Verbinder 127"/>
          <p:cNvCxnSpPr/>
          <p:nvPr/>
        </p:nvCxnSpPr>
        <p:spPr>
          <a:xfrm flipV="1">
            <a:off x="1255089" y="5517534"/>
            <a:ext cx="7344693" cy="0"/>
          </a:xfrm>
          <a:prstGeom prst="line">
            <a:avLst/>
          </a:prstGeom>
          <a:ln w="12700">
            <a:solidFill>
              <a:schemeClr val="tx2"/>
            </a:solidFill>
            <a:prstDash val="dash"/>
          </a:ln>
        </p:spPr>
        <p:style>
          <a:lnRef idx="1">
            <a:schemeClr val="accent1"/>
          </a:lnRef>
          <a:fillRef idx="0">
            <a:schemeClr val="accent1"/>
          </a:fillRef>
          <a:effectRef idx="0">
            <a:schemeClr val="accent1"/>
          </a:effectRef>
          <a:fontRef idx="minor">
            <a:schemeClr val="tx1"/>
          </a:fontRef>
        </p:style>
      </p:cxnSp>
      <p:grpSp>
        <p:nvGrpSpPr>
          <p:cNvPr id="50" name="Gruppieren 49"/>
          <p:cNvGrpSpPr/>
          <p:nvPr/>
        </p:nvGrpSpPr>
        <p:grpSpPr>
          <a:xfrm>
            <a:off x="1255089" y="5585412"/>
            <a:ext cx="7331125" cy="443193"/>
            <a:chOff x="380617" y="5157386"/>
            <a:chExt cx="9036434" cy="863999"/>
          </a:xfrm>
        </p:grpSpPr>
        <p:sp>
          <p:nvSpPr>
            <p:cNvPr id="59" name="Richtungspfeil 58"/>
            <p:cNvSpPr/>
            <p:nvPr/>
          </p:nvSpPr>
          <p:spPr>
            <a:xfrm>
              <a:off x="380617" y="5157386"/>
              <a:ext cx="2892188" cy="863999"/>
            </a:xfrm>
            <a:prstGeom prst="homePlate">
              <a:avLst/>
            </a:prstGeom>
            <a:ln w="12700">
              <a:solidFill>
                <a:srgbClr val="0091DA"/>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1611313" lvl="0" indent="-1611313" algn="ctr" defTabSz="762000">
                <a:lnSpc>
                  <a:spcPct val="95000"/>
                </a:lnSpc>
                <a:spcBef>
                  <a:spcPct val="60000"/>
                </a:spcBef>
                <a:buClr>
                  <a:srgbClr val="000066"/>
                </a:buClr>
              </a:pPr>
              <a:r>
                <a:rPr lang="en-US" sz="1600" b="1" dirty="0">
                  <a:solidFill>
                    <a:schemeClr val="bg1"/>
                  </a:solidFill>
                  <a:latin typeface="+mj-lt"/>
                </a:rPr>
                <a:t>Overall judgment</a:t>
              </a:r>
              <a:endParaRPr lang="en-US" sz="1600" i="1" dirty="0">
                <a:solidFill>
                  <a:schemeClr val="bg1"/>
                </a:solidFill>
                <a:latin typeface="+mj-lt"/>
                <a:cs typeface="Arial" pitchFamily="34" charset="0"/>
              </a:endParaRPr>
            </a:p>
          </p:txBody>
        </p:sp>
        <p:sp>
          <p:nvSpPr>
            <p:cNvPr id="64" name="Rechteck 63"/>
            <p:cNvSpPr/>
            <p:nvPr/>
          </p:nvSpPr>
          <p:spPr>
            <a:xfrm>
              <a:off x="3045976" y="5157386"/>
              <a:ext cx="6371075" cy="863999"/>
            </a:xfrm>
            <a:prstGeom prst="rect">
              <a:avLst/>
            </a:prstGeom>
            <a:noFill/>
            <a:ln w="12700">
              <a:solidFill>
                <a:srgbClr val="00338D"/>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marL="266700"/>
              <a:r>
                <a:rPr lang="en-US" sz="1000" dirty="0">
                  <a:solidFill>
                    <a:srgbClr val="00338D"/>
                  </a:solidFill>
                </a:rPr>
                <a:t>The presented planning is (not) robust enough for the intended purpose (e.g. financing and investment decision)</a:t>
              </a:r>
            </a:p>
          </p:txBody>
        </p:sp>
        <p:sp>
          <p:nvSpPr>
            <p:cNvPr id="66" name="Text Placeholder 1"/>
            <p:cNvSpPr txBox="1">
              <a:spLocks/>
            </p:cNvSpPr>
            <p:nvPr/>
          </p:nvSpPr>
          <p:spPr>
            <a:xfrm>
              <a:off x="2832912" y="5157386"/>
              <a:ext cx="439891" cy="863999"/>
            </a:xfrm>
            <a:prstGeom prst="chevron">
              <a:avLst>
                <a:gd name="adj" fmla="val 48063"/>
              </a:avLst>
            </a:prstGeom>
            <a:solidFill>
              <a:srgbClr val="00338D"/>
            </a:solidFill>
            <a:ln w="12700">
              <a:solidFill>
                <a:srgbClr val="00338D"/>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0" bIns="36000" rtlCol="0" anchor="ctr"/>
            <a:lstStyle>
              <a:defPPr>
                <a:defRPr lang="en-US"/>
              </a:defPPr>
              <a:lvl1pPr>
                <a:lnSpc>
                  <a:spcPct val="90000"/>
                </a:lnSpc>
                <a:defRPr sz="1100" b="1">
                  <a:solidFill>
                    <a:srgbClr val="FFFFFF"/>
                  </a:solidFill>
                </a:defRPr>
              </a:lvl1pPr>
            </a:lstStyle>
            <a:p>
              <a:endParaRPr lang="en-US" sz="1200" dirty="0">
                <a:latin typeface="Arial" panose="020B0604020202020204" pitchFamily="34" charset="0"/>
              </a:endParaRPr>
            </a:p>
          </p:txBody>
        </p:sp>
      </p:grpSp>
      <p:cxnSp>
        <p:nvCxnSpPr>
          <p:cNvPr id="42" name="Gewinkelte Verbindung 41"/>
          <p:cNvCxnSpPr>
            <a:stCxn id="53" idx="2"/>
            <a:endCxn id="55" idx="0"/>
          </p:cNvCxnSpPr>
          <p:nvPr/>
        </p:nvCxnSpPr>
        <p:spPr>
          <a:xfrm rot="5400000">
            <a:off x="2321761" y="2015696"/>
            <a:ext cx="224656" cy="1206000"/>
          </a:xfrm>
          <a:prstGeom prst="bentConnector3">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46" name="Gewinkelte Verbindung 45"/>
          <p:cNvCxnSpPr>
            <a:stCxn id="53" idx="2"/>
            <a:endCxn id="56" idx="0"/>
          </p:cNvCxnSpPr>
          <p:nvPr/>
        </p:nvCxnSpPr>
        <p:spPr>
          <a:xfrm rot="16200000" flipH="1">
            <a:off x="3533239" y="2010217"/>
            <a:ext cx="224656" cy="1216957"/>
          </a:xfrm>
          <a:prstGeom prst="bentConnector3">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49" name="Gerade Verbindung mit Pfeil 48"/>
          <p:cNvCxnSpPr>
            <a:stCxn id="53" idx="2"/>
            <a:endCxn id="54" idx="0"/>
          </p:cNvCxnSpPr>
          <p:nvPr/>
        </p:nvCxnSpPr>
        <p:spPr>
          <a:xfrm>
            <a:off x="3037089" y="2506368"/>
            <a:ext cx="5478" cy="224656"/>
          </a:xfrm>
          <a:prstGeom prst="straightConnector1">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163" name="Gewinkelte Verbindung 162"/>
          <p:cNvCxnSpPr>
            <a:stCxn id="32" idx="2"/>
            <a:endCxn id="19" idx="0"/>
          </p:cNvCxnSpPr>
          <p:nvPr/>
        </p:nvCxnSpPr>
        <p:spPr>
          <a:xfrm rot="16200000" flipH="1">
            <a:off x="4826335" y="2408781"/>
            <a:ext cx="202201" cy="3780693"/>
          </a:xfrm>
          <a:prstGeom prst="bentConnector3">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sp>
        <p:nvSpPr>
          <p:cNvPr id="57" name="Textfeld 23"/>
          <p:cNvSpPr txBox="1">
            <a:spLocks/>
          </p:cNvSpPr>
          <p:nvPr/>
        </p:nvSpPr>
        <p:spPr>
          <a:xfrm>
            <a:off x="1255089" y="2110368"/>
            <a:ext cx="263175" cy="396000"/>
          </a:xfrm>
          <a:prstGeom prst="rect">
            <a:avLst/>
          </a:prstGeom>
          <a:solidFill>
            <a:schemeClr val="accent3"/>
          </a:solidFill>
          <a:ln w="12700">
            <a:solidFill>
              <a:schemeClr val="accent3"/>
            </a:solidFill>
          </a:ln>
        </p:spPr>
        <p:txBody>
          <a:bodyPr wrap="none" lIns="54000" tIns="54000" rIns="54000" bIns="54000" rtlCol="0" anchor="ctr">
            <a:noAutofit/>
          </a:bodyPr>
          <a:lstStyle/>
          <a:p>
            <a:pPr marL="1611313" lvl="0" indent="-1611313" algn="ctr" defTabSz="762000">
              <a:lnSpc>
                <a:spcPct val="95000"/>
              </a:lnSpc>
              <a:spcBef>
                <a:spcPct val="60000"/>
              </a:spcBef>
              <a:buClr>
                <a:srgbClr val="000066"/>
              </a:buClr>
            </a:pPr>
            <a:r>
              <a:rPr lang="en-US" sz="1600" b="1" dirty="0" smtClean="0">
                <a:solidFill>
                  <a:schemeClr val="bg1"/>
                </a:solidFill>
                <a:latin typeface="+mj-lt"/>
              </a:rPr>
              <a:t>1</a:t>
            </a:r>
            <a:endParaRPr lang="en-US" sz="1600" b="1" i="1" dirty="0" smtClean="0">
              <a:solidFill>
                <a:schemeClr val="bg1"/>
              </a:solidFill>
              <a:latin typeface="+mj-lt"/>
              <a:cs typeface="Arial" pitchFamily="34" charset="0"/>
            </a:endParaRPr>
          </a:p>
        </p:txBody>
      </p:sp>
      <p:sp>
        <p:nvSpPr>
          <p:cNvPr id="63" name="Textfeld 23"/>
          <p:cNvSpPr txBox="1">
            <a:spLocks/>
          </p:cNvSpPr>
          <p:nvPr/>
        </p:nvSpPr>
        <p:spPr>
          <a:xfrm>
            <a:off x="5035782" y="2110368"/>
            <a:ext cx="263175" cy="396000"/>
          </a:xfrm>
          <a:prstGeom prst="rect">
            <a:avLst/>
          </a:prstGeom>
          <a:solidFill>
            <a:schemeClr val="accent3"/>
          </a:solidFill>
          <a:ln w="12700">
            <a:solidFill>
              <a:schemeClr val="accent3"/>
            </a:solidFill>
          </a:ln>
        </p:spPr>
        <p:txBody>
          <a:bodyPr wrap="none" lIns="54000" tIns="54000" rIns="54000" bIns="54000" rtlCol="0" anchor="ctr">
            <a:noAutofit/>
          </a:bodyPr>
          <a:lstStyle/>
          <a:p>
            <a:pPr marL="1611313" lvl="0" indent="-1611313" algn="ctr" defTabSz="762000">
              <a:lnSpc>
                <a:spcPct val="95000"/>
              </a:lnSpc>
              <a:spcBef>
                <a:spcPct val="60000"/>
              </a:spcBef>
              <a:buClr>
                <a:srgbClr val="000066"/>
              </a:buClr>
            </a:pPr>
            <a:r>
              <a:rPr lang="en-US" sz="1600" b="1" dirty="0" smtClean="0">
                <a:solidFill>
                  <a:schemeClr val="bg1"/>
                </a:solidFill>
                <a:latin typeface="+mj-lt"/>
              </a:rPr>
              <a:t>2</a:t>
            </a:r>
            <a:endParaRPr lang="en-US" sz="1600" b="1" i="1" dirty="0" smtClean="0">
              <a:solidFill>
                <a:schemeClr val="bg1"/>
              </a:solidFill>
              <a:latin typeface="+mj-lt"/>
              <a:cs typeface="Arial" pitchFamily="34" charset="0"/>
            </a:endParaRPr>
          </a:p>
        </p:txBody>
      </p:sp>
      <p:sp>
        <p:nvSpPr>
          <p:cNvPr id="65" name="Textfeld 23"/>
          <p:cNvSpPr txBox="1">
            <a:spLocks/>
          </p:cNvSpPr>
          <p:nvPr/>
        </p:nvSpPr>
        <p:spPr>
          <a:xfrm>
            <a:off x="1255089" y="4397722"/>
            <a:ext cx="263175" cy="396000"/>
          </a:xfrm>
          <a:prstGeom prst="rect">
            <a:avLst/>
          </a:prstGeom>
          <a:solidFill>
            <a:schemeClr val="accent1"/>
          </a:solidFill>
          <a:ln w="12700">
            <a:solidFill>
              <a:schemeClr val="accent1"/>
            </a:solidFill>
          </a:ln>
        </p:spPr>
        <p:txBody>
          <a:bodyPr wrap="none" lIns="54000" tIns="54000" rIns="54000" bIns="54000" rtlCol="0" anchor="ctr">
            <a:noAutofit/>
          </a:bodyPr>
          <a:lstStyle/>
          <a:p>
            <a:pPr marL="1611313" lvl="0" indent="-1611313" algn="ctr" defTabSz="762000">
              <a:lnSpc>
                <a:spcPct val="95000"/>
              </a:lnSpc>
              <a:spcBef>
                <a:spcPct val="60000"/>
              </a:spcBef>
              <a:buClr>
                <a:srgbClr val="000066"/>
              </a:buClr>
            </a:pPr>
            <a:r>
              <a:rPr lang="en-US" sz="1600" b="1" dirty="0" smtClean="0">
                <a:solidFill>
                  <a:schemeClr val="bg1"/>
                </a:solidFill>
                <a:latin typeface="+mj-lt"/>
              </a:rPr>
              <a:t>3</a:t>
            </a:r>
            <a:endParaRPr lang="en-US" sz="1600" b="1" i="1" dirty="0" smtClean="0">
              <a:solidFill>
                <a:schemeClr val="bg1"/>
              </a:solidFill>
              <a:latin typeface="+mj-lt"/>
              <a:cs typeface="Arial" pitchFamily="34" charset="0"/>
            </a:endParaRPr>
          </a:p>
        </p:txBody>
      </p:sp>
      <p:sp>
        <p:nvSpPr>
          <p:cNvPr id="67" name="Textfeld 23"/>
          <p:cNvSpPr txBox="1">
            <a:spLocks/>
          </p:cNvSpPr>
          <p:nvPr/>
        </p:nvSpPr>
        <p:spPr>
          <a:xfrm>
            <a:off x="5035782" y="4397722"/>
            <a:ext cx="263175" cy="396000"/>
          </a:xfrm>
          <a:prstGeom prst="rect">
            <a:avLst/>
          </a:prstGeom>
          <a:solidFill>
            <a:schemeClr val="accent1"/>
          </a:solidFill>
          <a:ln w="12700">
            <a:solidFill>
              <a:schemeClr val="accent1"/>
            </a:solidFill>
          </a:ln>
        </p:spPr>
        <p:txBody>
          <a:bodyPr wrap="none" lIns="54000" tIns="54000" rIns="54000" bIns="54000" rtlCol="0" anchor="ctr">
            <a:noAutofit/>
          </a:bodyPr>
          <a:lstStyle/>
          <a:p>
            <a:pPr marL="1611313" lvl="0" indent="-1611313" algn="ctr" defTabSz="762000">
              <a:lnSpc>
                <a:spcPct val="95000"/>
              </a:lnSpc>
              <a:spcBef>
                <a:spcPct val="60000"/>
              </a:spcBef>
              <a:buClr>
                <a:srgbClr val="000066"/>
              </a:buClr>
            </a:pPr>
            <a:r>
              <a:rPr lang="en-US" sz="1600" b="1" dirty="0" smtClean="0">
                <a:solidFill>
                  <a:schemeClr val="bg1"/>
                </a:solidFill>
                <a:latin typeface="+mj-lt"/>
              </a:rPr>
              <a:t>4</a:t>
            </a:r>
            <a:endParaRPr lang="en-US" sz="1600" b="1" i="1" dirty="0" smtClean="0">
              <a:solidFill>
                <a:schemeClr val="bg1"/>
              </a:solidFill>
              <a:latin typeface="+mj-lt"/>
              <a:cs typeface="Arial" pitchFamily="34" charset="0"/>
            </a:endParaRPr>
          </a:p>
        </p:txBody>
      </p:sp>
    </p:spTree>
    <p:extLst>
      <p:ext uri="{BB962C8B-B14F-4D97-AF65-F5344CB8AC3E}">
        <p14:creationId xmlns:p14="http://schemas.microsoft.com/office/powerpoint/2010/main" val="37344712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3"/>
          <p:cNvSpPr>
            <a:spLocks noChangeArrowheads="1"/>
          </p:cNvSpPr>
          <p:nvPr/>
        </p:nvSpPr>
        <p:spPr bwMode="gray">
          <a:xfrm>
            <a:off x="4991850" y="1973509"/>
            <a:ext cx="4428000" cy="576000"/>
          </a:xfrm>
          <a:prstGeom prst="rect">
            <a:avLst/>
          </a:prstGeom>
          <a:solidFill>
            <a:schemeClr val="bg1"/>
          </a:solidFill>
          <a:ln w="12700">
            <a:solidFill>
              <a:srgbClr val="005EB8"/>
            </a:solidFill>
            <a:miter lim="800000"/>
            <a:headEnd/>
            <a:tailEnd/>
          </a:ln>
        </p:spPr>
        <p:txBody>
          <a:bodyPr lIns="72000" tIns="72000" rIns="72000" bIns="72000" anchor="ctr"/>
          <a:lstStyle/>
          <a:p>
            <a:pPr algn="ctr" eaLnBrk="0" fontAlgn="base" hangingPunct="0">
              <a:spcBef>
                <a:spcPct val="50000"/>
              </a:spcBef>
              <a:spcAft>
                <a:spcPct val="0"/>
              </a:spcAft>
            </a:pPr>
            <a:r>
              <a:rPr lang="en-US" sz="1000" b="1" dirty="0" smtClean="0">
                <a:solidFill>
                  <a:schemeClr val="accent3"/>
                </a:solidFill>
                <a:cs typeface="Arial" charset="0"/>
              </a:rPr>
              <a:t>Mathematical correctness</a:t>
            </a:r>
            <a:endParaRPr lang="en-US" sz="1000" b="1" dirty="0">
              <a:solidFill>
                <a:schemeClr val="accent3"/>
              </a:solidFill>
              <a:cs typeface="Arial" charset="0"/>
            </a:endParaRPr>
          </a:p>
        </p:txBody>
      </p:sp>
      <p:sp>
        <p:nvSpPr>
          <p:cNvPr id="7" name="Rectangle 30"/>
          <p:cNvSpPr>
            <a:spLocks noChangeArrowheads="1"/>
          </p:cNvSpPr>
          <p:nvPr/>
        </p:nvSpPr>
        <p:spPr bwMode="gray">
          <a:xfrm>
            <a:off x="488949" y="1973509"/>
            <a:ext cx="4428000" cy="576000"/>
          </a:xfrm>
          <a:prstGeom prst="rect">
            <a:avLst/>
          </a:prstGeom>
          <a:solidFill>
            <a:schemeClr val="bg1"/>
          </a:solidFill>
          <a:ln w="12700">
            <a:solidFill>
              <a:srgbClr val="005EB8"/>
            </a:solidFill>
            <a:miter lim="800000"/>
            <a:headEnd/>
            <a:tailEnd/>
          </a:ln>
        </p:spPr>
        <p:txBody>
          <a:bodyPr lIns="72000" tIns="72000" rIns="72000" bIns="72000" anchor="ctr"/>
          <a:lstStyle/>
          <a:p>
            <a:pPr algn="ctr" eaLnBrk="0" fontAlgn="base" hangingPunct="0">
              <a:spcBef>
                <a:spcPct val="50000"/>
              </a:spcBef>
              <a:spcAft>
                <a:spcPct val="0"/>
              </a:spcAft>
            </a:pPr>
            <a:r>
              <a:rPr lang="en-US" sz="1000" b="1" dirty="0" smtClean="0">
                <a:solidFill>
                  <a:schemeClr val="accent3"/>
                </a:solidFill>
                <a:cs typeface="Arial" charset="0"/>
              </a:rPr>
              <a:t>Factual appropriateness</a:t>
            </a:r>
            <a:endParaRPr lang="en-US" sz="1000" b="1" dirty="0">
              <a:solidFill>
                <a:schemeClr val="accent3"/>
              </a:solidFill>
              <a:cs typeface="Arial" charset="0"/>
            </a:endParaRPr>
          </a:p>
        </p:txBody>
      </p:sp>
      <p:sp>
        <p:nvSpPr>
          <p:cNvPr id="3" name="Textplatzhalter 2"/>
          <p:cNvSpPr>
            <a:spLocks noGrp="1"/>
          </p:cNvSpPr>
          <p:nvPr>
            <p:ph type="body" sz="quarter" idx="11"/>
          </p:nvPr>
        </p:nvSpPr>
        <p:spPr/>
        <p:txBody>
          <a:bodyPr/>
          <a:lstStyle/>
          <a:p>
            <a:r>
              <a:rPr lang="en-US" noProof="0" dirty="0" smtClean="0"/>
              <a:t>Planning Premises</a:t>
            </a:r>
            <a:endParaRPr lang="en-US" noProof="0" dirty="0"/>
          </a:p>
        </p:txBody>
      </p:sp>
      <p:sp>
        <p:nvSpPr>
          <p:cNvPr id="4" name="Titel 3"/>
          <p:cNvSpPr>
            <a:spLocks noGrp="1"/>
          </p:cNvSpPr>
          <p:nvPr>
            <p:ph type="title"/>
          </p:nvPr>
        </p:nvSpPr>
        <p:spPr/>
        <p:txBody>
          <a:bodyPr/>
          <a:lstStyle/>
          <a:p>
            <a:r>
              <a:rPr lang="en-US" noProof="0" dirty="0" smtClean="0"/>
              <a:t>Overview - Definition/Methodology (3/4)</a:t>
            </a:r>
            <a:endParaRPr lang="en-US" noProof="0" dirty="0"/>
          </a:p>
        </p:txBody>
      </p:sp>
      <p:sp>
        <p:nvSpPr>
          <p:cNvPr id="5" name="Rectangle 42"/>
          <p:cNvSpPr>
            <a:spLocks noChangeArrowheads="1"/>
          </p:cNvSpPr>
          <p:nvPr/>
        </p:nvSpPr>
        <p:spPr bwMode="gray">
          <a:xfrm>
            <a:off x="491850" y="1432572"/>
            <a:ext cx="8925200" cy="288000"/>
          </a:xfrm>
          <a:prstGeom prst="rect">
            <a:avLst/>
          </a:prstGeom>
          <a:solidFill>
            <a:srgbClr val="00338D"/>
          </a:solidFill>
          <a:ln w="19050">
            <a:solidFill>
              <a:srgbClr val="00338D"/>
            </a:solidFill>
            <a:miter lim="800000"/>
            <a:headEnd/>
            <a:tailEnd/>
          </a:ln>
        </p:spPr>
        <p:txBody>
          <a:bodyPr wrap="none" lIns="36000" tIns="36000" rIns="36000" bIns="36000" anchor="ctr" anchorCtr="1"/>
          <a:lstStyle/>
          <a:p>
            <a:pPr algn="ctr" fontAlgn="base">
              <a:spcBef>
                <a:spcPct val="0"/>
              </a:spcBef>
              <a:spcAft>
                <a:spcPct val="0"/>
              </a:spcAft>
            </a:pPr>
            <a:r>
              <a:rPr lang="en-US" sz="1000" b="1" dirty="0" smtClean="0">
                <a:solidFill>
                  <a:srgbClr val="FFFFFF"/>
                </a:solidFill>
              </a:rPr>
              <a:t>Assessment of the planning structure and -methodology </a:t>
            </a:r>
            <a:endParaRPr lang="en-US" sz="1000" b="1" dirty="0">
              <a:solidFill>
                <a:srgbClr val="FFFFFF"/>
              </a:solidFill>
            </a:endParaRPr>
          </a:p>
        </p:txBody>
      </p:sp>
      <p:sp>
        <p:nvSpPr>
          <p:cNvPr id="8" name="Rectangle 33"/>
          <p:cNvSpPr>
            <a:spLocks noChangeArrowheads="1"/>
          </p:cNvSpPr>
          <p:nvPr/>
        </p:nvSpPr>
        <p:spPr bwMode="gray">
          <a:xfrm>
            <a:off x="1982948" y="2869951"/>
            <a:ext cx="1440000" cy="654193"/>
          </a:xfrm>
          <a:prstGeom prst="rect">
            <a:avLst/>
          </a:prstGeom>
          <a:solidFill>
            <a:srgbClr val="EAAA00"/>
          </a:solidFill>
          <a:ln w="19050">
            <a:solidFill>
              <a:srgbClr val="EAAA00"/>
            </a:solidFill>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Factual and </a:t>
            </a:r>
          </a:p>
          <a:p>
            <a:pPr algn="ctr" fontAlgn="base">
              <a:spcBef>
                <a:spcPct val="0"/>
              </a:spcBef>
              <a:spcAft>
                <a:spcPct val="0"/>
              </a:spcAft>
            </a:pPr>
            <a:r>
              <a:rPr lang="en-US" sz="1000" b="1" dirty="0" smtClean="0">
                <a:solidFill>
                  <a:schemeClr val="bg1"/>
                </a:solidFill>
                <a:cs typeface="Arial" charset="0"/>
              </a:rPr>
              <a:t>methodical </a:t>
            </a:r>
          </a:p>
          <a:p>
            <a:pPr algn="ctr" fontAlgn="base">
              <a:spcBef>
                <a:spcPct val="0"/>
              </a:spcBef>
              <a:spcAft>
                <a:spcPct val="0"/>
              </a:spcAft>
            </a:pPr>
            <a:r>
              <a:rPr lang="en-US" sz="1000" b="1" dirty="0" smtClean="0">
                <a:solidFill>
                  <a:schemeClr val="bg1"/>
                </a:solidFill>
                <a:cs typeface="Arial" charset="0"/>
              </a:rPr>
              <a:t>mostly appropriate</a:t>
            </a:r>
            <a:endParaRPr lang="en-US" sz="1000" b="1" dirty="0">
              <a:solidFill>
                <a:schemeClr val="bg1"/>
              </a:solidFill>
              <a:cs typeface="Arial" charset="0"/>
            </a:endParaRPr>
          </a:p>
        </p:txBody>
      </p:sp>
      <p:sp>
        <p:nvSpPr>
          <p:cNvPr id="9" name="Rectangle 34"/>
          <p:cNvSpPr>
            <a:spLocks noChangeArrowheads="1"/>
          </p:cNvSpPr>
          <p:nvPr/>
        </p:nvSpPr>
        <p:spPr bwMode="gray">
          <a:xfrm>
            <a:off x="494650" y="2869952"/>
            <a:ext cx="1440000" cy="654193"/>
          </a:xfrm>
          <a:prstGeom prst="rect">
            <a:avLst/>
          </a:prstGeom>
          <a:solidFill>
            <a:srgbClr val="009A44"/>
          </a:solidFill>
          <a:ln w="19050">
            <a:solidFill>
              <a:srgbClr val="009A44"/>
            </a:solidFill>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Factual and </a:t>
            </a:r>
          </a:p>
          <a:p>
            <a:pPr algn="ctr" fontAlgn="base">
              <a:spcBef>
                <a:spcPct val="0"/>
              </a:spcBef>
              <a:spcAft>
                <a:spcPct val="0"/>
              </a:spcAft>
            </a:pPr>
            <a:r>
              <a:rPr lang="en-US" sz="1000" b="1" dirty="0" smtClean="0">
                <a:solidFill>
                  <a:schemeClr val="bg1"/>
                </a:solidFill>
                <a:cs typeface="Arial" charset="0"/>
              </a:rPr>
              <a:t>methodical</a:t>
            </a:r>
          </a:p>
          <a:p>
            <a:pPr algn="ctr" fontAlgn="base">
              <a:spcBef>
                <a:spcPct val="0"/>
              </a:spcBef>
              <a:spcAft>
                <a:spcPct val="0"/>
              </a:spcAft>
            </a:pPr>
            <a:r>
              <a:rPr lang="en-US" sz="1000" b="1" dirty="0" smtClean="0">
                <a:solidFill>
                  <a:schemeClr val="bg1"/>
                </a:solidFill>
                <a:cs typeface="Arial" charset="0"/>
              </a:rPr>
              <a:t>appropriate</a:t>
            </a:r>
            <a:endParaRPr lang="en-US" sz="1000" b="1" dirty="0">
              <a:solidFill>
                <a:schemeClr val="bg1"/>
              </a:solidFill>
              <a:cs typeface="Arial" charset="0"/>
            </a:endParaRPr>
          </a:p>
        </p:txBody>
      </p:sp>
      <p:sp>
        <p:nvSpPr>
          <p:cNvPr id="10" name="Rectangle 33"/>
          <p:cNvSpPr>
            <a:spLocks noChangeArrowheads="1"/>
          </p:cNvSpPr>
          <p:nvPr/>
        </p:nvSpPr>
        <p:spPr bwMode="gray">
          <a:xfrm>
            <a:off x="3476949" y="2869951"/>
            <a:ext cx="1440000" cy="654193"/>
          </a:xfrm>
          <a:prstGeom prst="rect">
            <a:avLst/>
          </a:prstGeom>
          <a:solidFill>
            <a:srgbClr val="BC204B"/>
          </a:solidFill>
          <a:ln w="19050">
            <a:solidFill>
              <a:srgbClr val="BC204B"/>
            </a:solidFill>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Factual and </a:t>
            </a:r>
          </a:p>
          <a:p>
            <a:pPr algn="ctr" fontAlgn="base">
              <a:spcBef>
                <a:spcPct val="0"/>
              </a:spcBef>
              <a:spcAft>
                <a:spcPct val="0"/>
              </a:spcAft>
            </a:pPr>
            <a:r>
              <a:rPr lang="en-US" sz="1000" b="1" dirty="0" smtClean="0">
                <a:solidFill>
                  <a:schemeClr val="bg1"/>
                </a:solidFill>
                <a:cs typeface="Arial" charset="0"/>
              </a:rPr>
              <a:t>methodical </a:t>
            </a:r>
          </a:p>
          <a:p>
            <a:pPr algn="ctr" fontAlgn="base">
              <a:spcBef>
                <a:spcPct val="0"/>
              </a:spcBef>
              <a:spcAft>
                <a:spcPct val="0"/>
              </a:spcAft>
            </a:pPr>
            <a:r>
              <a:rPr lang="en-US" sz="1000" b="1" dirty="0" smtClean="0">
                <a:solidFill>
                  <a:schemeClr val="bg1"/>
                </a:solidFill>
                <a:cs typeface="Arial" charset="0"/>
              </a:rPr>
              <a:t>not appropriate</a:t>
            </a:r>
            <a:endParaRPr lang="en-US" sz="1000" b="1" dirty="0">
              <a:solidFill>
                <a:schemeClr val="bg1"/>
              </a:solidFill>
              <a:cs typeface="Arial" charset="0"/>
            </a:endParaRPr>
          </a:p>
        </p:txBody>
      </p:sp>
      <p:sp>
        <p:nvSpPr>
          <p:cNvPr id="11" name="Rectangle 33"/>
          <p:cNvSpPr>
            <a:spLocks noChangeArrowheads="1"/>
          </p:cNvSpPr>
          <p:nvPr/>
        </p:nvSpPr>
        <p:spPr bwMode="gray">
          <a:xfrm>
            <a:off x="6486839" y="2869951"/>
            <a:ext cx="1440000" cy="654193"/>
          </a:xfrm>
          <a:prstGeom prst="rect">
            <a:avLst/>
          </a:prstGeom>
          <a:solidFill>
            <a:srgbClr val="EAAA00"/>
          </a:solidFill>
          <a:ln w="19050">
            <a:solidFill>
              <a:srgbClr val="EAAA00"/>
            </a:solidFill>
            <a:miter lim="800000"/>
            <a:headEnd/>
            <a:tailEnd/>
          </a:ln>
        </p:spPr>
        <p:txBody>
          <a:bodyPr wrap="none" anchor="ctr"/>
          <a:lstStyle/>
          <a:p>
            <a:pPr algn="ctr" fontAlgn="base">
              <a:spcBef>
                <a:spcPct val="0"/>
              </a:spcBef>
              <a:spcAft>
                <a:spcPct val="0"/>
              </a:spcAft>
            </a:pPr>
            <a:r>
              <a:rPr lang="en-US" sz="1000" b="1" dirty="0" smtClean="0">
                <a:solidFill>
                  <a:srgbClr val="FFFFFF"/>
                </a:solidFill>
                <a:cs typeface="Arial" charset="0"/>
              </a:rPr>
              <a:t>Mathematically</a:t>
            </a:r>
            <a:endParaRPr lang="en-US" sz="1000" b="1" dirty="0" smtClean="0">
              <a:solidFill>
                <a:schemeClr val="bg1"/>
              </a:solidFill>
              <a:cs typeface="Arial" charset="0"/>
            </a:endParaRPr>
          </a:p>
          <a:p>
            <a:pPr algn="ctr" fontAlgn="base">
              <a:spcBef>
                <a:spcPct val="0"/>
              </a:spcBef>
              <a:spcAft>
                <a:spcPct val="0"/>
              </a:spcAft>
            </a:pPr>
            <a:r>
              <a:rPr lang="en-US" sz="1000" b="1" dirty="0" smtClean="0">
                <a:solidFill>
                  <a:schemeClr val="bg1"/>
                </a:solidFill>
                <a:cs typeface="Arial" charset="0"/>
              </a:rPr>
              <a:t>mostly correct</a:t>
            </a:r>
            <a:endParaRPr lang="en-US" sz="1000" b="1" dirty="0">
              <a:solidFill>
                <a:schemeClr val="bg1"/>
              </a:solidFill>
              <a:cs typeface="Arial" charset="0"/>
            </a:endParaRPr>
          </a:p>
        </p:txBody>
      </p:sp>
      <p:sp>
        <p:nvSpPr>
          <p:cNvPr id="12" name="Rectangle 34"/>
          <p:cNvSpPr>
            <a:spLocks noChangeArrowheads="1"/>
          </p:cNvSpPr>
          <p:nvPr/>
        </p:nvSpPr>
        <p:spPr bwMode="gray">
          <a:xfrm>
            <a:off x="4991850" y="2869951"/>
            <a:ext cx="1440000" cy="654193"/>
          </a:xfrm>
          <a:prstGeom prst="rect">
            <a:avLst/>
          </a:prstGeom>
          <a:solidFill>
            <a:srgbClr val="009A44"/>
          </a:solidFill>
          <a:ln w="19050">
            <a:solidFill>
              <a:srgbClr val="009A44"/>
            </a:solidFill>
            <a:miter lim="800000"/>
            <a:headEnd/>
            <a:tailEnd/>
          </a:ln>
        </p:spPr>
        <p:txBody>
          <a:bodyPr wrap="none" anchor="ctr"/>
          <a:lstStyle/>
          <a:p>
            <a:pPr algn="ctr" fontAlgn="base">
              <a:spcBef>
                <a:spcPct val="0"/>
              </a:spcBef>
              <a:spcAft>
                <a:spcPct val="0"/>
              </a:spcAft>
            </a:pPr>
            <a:r>
              <a:rPr lang="en-US" sz="1000" b="1" dirty="0" smtClean="0">
                <a:solidFill>
                  <a:srgbClr val="FFFFFF"/>
                </a:solidFill>
                <a:cs typeface="Arial" charset="0"/>
              </a:rPr>
              <a:t>Mathematically</a:t>
            </a:r>
            <a:endParaRPr lang="en-US" sz="1000" b="1" dirty="0" smtClean="0">
              <a:solidFill>
                <a:schemeClr val="bg1"/>
              </a:solidFill>
              <a:cs typeface="Arial" charset="0"/>
            </a:endParaRPr>
          </a:p>
          <a:p>
            <a:pPr algn="ctr" fontAlgn="base">
              <a:spcBef>
                <a:spcPct val="0"/>
              </a:spcBef>
              <a:spcAft>
                <a:spcPct val="0"/>
              </a:spcAft>
            </a:pPr>
            <a:r>
              <a:rPr lang="en-US" sz="1000" b="1" dirty="0" smtClean="0">
                <a:solidFill>
                  <a:schemeClr val="bg1"/>
                </a:solidFill>
                <a:cs typeface="Arial" charset="0"/>
              </a:rPr>
              <a:t>correct</a:t>
            </a:r>
            <a:endParaRPr lang="en-US" sz="1000" b="1" dirty="0">
              <a:solidFill>
                <a:schemeClr val="bg1"/>
              </a:solidFill>
              <a:cs typeface="Arial" charset="0"/>
            </a:endParaRPr>
          </a:p>
        </p:txBody>
      </p:sp>
      <p:sp>
        <p:nvSpPr>
          <p:cNvPr id="13" name="Rectangle 33"/>
          <p:cNvSpPr>
            <a:spLocks noChangeArrowheads="1"/>
          </p:cNvSpPr>
          <p:nvPr/>
        </p:nvSpPr>
        <p:spPr bwMode="gray">
          <a:xfrm>
            <a:off x="7981829" y="2869950"/>
            <a:ext cx="1440000" cy="654193"/>
          </a:xfrm>
          <a:prstGeom prst="rect">
            <a:avLst/>
          </a:prstGeom>
          <a:solidFill>
            <a:srgbClr val="BC204B"/>
          </a:solidFill>
          <a:ln w="19050">
            <a:solidFill>
              <a:srgbClr val="BC204B"/>
            </a:solidFill>
            <a:miter lim="800000"/>
            <a:headEnd/>
            <a:tailEnd/>
          </a:ln>
        </p:spPr>
        <p:txBody>
          <a:bodyPr wrap="none" anchor="ctr"/>
          <a:lstStyle/>
          <a:p>
            <a:pPr algn="ctr" fontAlgn="base">
              <a:spcBef>
                <a:spcPct val="0"/>
              </a:spcBef>
              <a:spcAft>
                <a:spcPct val="0"/>
              </a:spcAft>
            </a:pPr>
            <a:r>
              <a:rPr lang="en-US" sz="1000" b="1" dirty="0" smtClean="0">
                <a:solidFill>
                  <a:srgbClr val="FFFFFF"/>
                </a:solidFill>
                <a:cs typeface="Arial" charset="0"/>
              </a:rPr>
              <a:t>Mathematically</a:t>
            </a:r>
            <a:endParaRPr lang="en-US" sz="1000" b="1" dirty="0" smtClean="0">
              <a:solidFill>
                <a:schemeClr val="bg1"/>
              </a:solidFill>
              <a:cs typeface="Arial" charset="0"/>
            </a:endParaRPr>
          </a:p>
          <a:p>
            <a:pPr algn="ctr" fontAlgn="base">
              <a:spcBef>
                <a:spcPct val="0"/>
              </a:spcBef>
              <a:spcAft>
                <a:spcPct val="0"/>
              </a:spcAft>
            </a:pPr>
            <a:r>
              <a:rPr lang="en-US" sz="1000" b="1" dirty="0" smtClean="0">
                <a:solidFill>
                  <a:schemeClr val="bg1"/>
                </a:solidFill>
                <a:cs typeface="Arial" charset="0"/>
              </a:rPr>
              <a:t>not correct</a:t>
            </a:r>
            <a:endParaRPr lang="en-US" sz="1000" b="1" dirty="0">
              <a:solidFill>
                <a:schemeClr val="bg1"/>
              </a:solidFill>
              <a:cs typeface="Arial" charset="0"/>
            </a:endParaRPr>
          </a:p>
        </p:txBody>
      </p:sp>
      <p:sp>
        <p:nvSpPr>
          <p:cNvPr id="24" name="Textfeld 23"/>
          <p:cNvSpPr txBox="1"/>
          <p:nvPr/>
        </p:nvSpPr>
        <p:spPr>
          <a:xfrm>
            <a:off x="488950" y="3733672"/>
            <a:ext cx="1440000" cy="1827075"/>
          </a:xfrm>
          <a:prstGeom prst="rect">
            <a:avLst/>
          </a:prstGeom>
          <a:noFill/>
          <a:ln w="12700">
            <a:solidFill>
              <a:srgbClr val="00338D"/>
            </a:solidFill>
          </a:ln>
        </p:spPr>
        <p:txBody>
          <a:bodyPr wrap="square" lIns="54610" tIns="54610" rIns="54610" bIns="54610" rtlCol="0">
            <a:noAutofit/>
          </a:bodyPr>
          <a:lstStyle/>
          <a:p>
            <a:pPr marL="216000" indent="-216000">
              <a:spcAft>
                <a:spcPts val="600"/>
              </a:spcAft>
              <a:buSzPct val="100000"/>
              <a:buFont typeface="Univers for KPMG Light" panose="020B0403020202020204" pitchFamily="34" charset="0"/>
              <a:buChar char="—"/>
              <a:defRPr/>
            </a:pPr>
            <a:r>
              <a:rPr lang="en-US" sz="1000" dirty="0">
                <a:solidFill>
                  <a:srgbClr val="00338D"/>
                </a:solidFill>
                <a:cs typeface="Arial" pitchFamily="34" charset="0"/>
              </a:rPr>
              <a:t>Planning is consistent with organizational size, </a:t>
            </a:r>
            <a:r>
              <a:rPr lang="en-US" sz="1000" dirty="0" smtClean="0">
                <a:solidFill>
                  <a:srgbClr val="00338D"/>
                </a:solidFill>
                <a:cs typeface="Arial" pitchFamily="34" charset="0"/>
              </a:rPr>
              <a:t>situation / context</a:t>
            </a:r>
            <a:r>
              <a:rPr lang="en-US" sz="1000" dirty="0">
                <a:solidFill>
                  <a:srgbClr val="00338D"/>
                </a:solidFill>
                <a:cs typeface="Arial" pitchFamily="34" charset="0"/>
              </a:rPr>
              <a:t>, objective, etc.</a:t>
            </a:r>
          </a:p>
          <a:p>
            <a:pPr marL="171450" lvl="2" indent="-171450">
              <a:spcAft>
                <a:spcPts val="500"/>
              </a:spcAft>
              <a:buFont typeface="Wingdings" panose="05000000000000000000" pitchFamily="2" charset="2"/>
              <a:buChar char="§"/>
            </a:pPr>
            <a:endParaRPr lang="en-US" sz="1000" dirty="0"/>
          </a:p>
        </p:txBody>
      </p:sp>
      <p:sp>
        <p:nvSpPr>
          <p:cNvPr id="25" name="Textfeld 24"/>
          <p:cNvSpPr txBox="1"/>
          <p:nvPr/>
        </p:nvSpPr>
        <p:spPr>
          <a:xfrm>
            <a:off x="1982949" y="3733671"/>
            <a:ext cx="1440000" cy="1827075"/>
          </a:xfrm>
          <a:prstGeom prst="rect">
            <a:avLst/>
          </a:prstGeom>
          <a:noFill/>
          <a:ln w="12700">
            <a:solidFill>
              <a:srgbClr val="00338D"/>
            </a:solidFill>
          </a:ln>
        </p:spPr>
        <p:txBody>
          <a:bodyPr wrap="square" lIns="54610" tIns="54610" rIns="54610" bIns="54610" rtlCol="0">
            <a:noAutofit/>
          </a:bodyPr>
          <a:lstStyle/>
          <a:p>
            <a:pPr marL="216000" indent="-216000">
              <a:spcAft>
                <a:spcPts val="600"/>
              </a:spcAft>
              <a:buSzPct val="100000"/>
              <a:buFont typeface="Univers for KPMG Light" panose="020B0403020202020204" pitchFamily="34" charset="0"/>
              <a:buChar char="—"/>
              <a:defRPr/>
            </a:pPr>
            <a:r>
              <a:rPr lang="en-US" sz="1000" dirty="0">
                <a:solidFill>
                  <a:srgbClr val="00338D"/>
                </a:solidFill>
                <a:cs typeface="Arial" pitchFamily="34" charset="0"/>
              </a:rPr>
              <a:t>Planning fulfils the relevant criteria </a:t>
            </a:r>
          </a:p>
        </p:txBody>
      </p:sp>
      <p:sp>
        <p:nvSpPr>
          <p:cNvPr id="26" name="Textfeld 25"/>
          <p:cNvSpPr txBox="1"/>
          <p:nvPr/>
        </p:nvSpPr>
        <p:spPr>
          <a:xfrm>
            <a:off x="3476949" y="3732804"/>
            <a:ext cx="1440000" cy="1827075"/>
          </a:xfrm>
          <a:prstGeom prst="rect">
            <a:avLst/>
          </a:prstGeom>
          <a:noFill/>
          <a:ln w="12700">
            <a:solidFill>
              <a:srgbClr val="00338D"/>
            </a:solidFill>
          </a:ln>
        </p:spPr>
        <p:txBody>
          <a:bodyPr wrap="square" lIns="54610" tIns="54610" rIns="54610" bIns="54610" rtlCol="0">
            <a:noAutofit/>
          </a:bodyPr>
          <a:lstStyle/>
          <a:p>
            <a:pPr marL="216000" indent="-216000">
              <a:spcAft>
                <a:spcPts val="600"/>
              </a:spcAft>
              <a:buSzPct val="100000"/>
              <a:buFont typeface="Univers for KPMG Light" panose="020B0403020202020204" pitchFamily="34" charset="0"/>
              <a:buChar char="—"/>
              <a:defRPr/>
            </a:pPr>
            <a:r>
              <a:rPr lang="en-US" sz="1000" dirty="0">
                <a:solidFill>
                  <a:srgbClr val="00338D"/>
                </a:solidFill>
                <a:cs typeface="Arial" pitchFamily="34" charset="0"/>
              </a:rPr>
              <a:t>Planning does not fulfil most of the criteria</a:t>
            </a:r>
          </a:p>
        </p:txBody>
      </p:sp>
      <p:sp>
        <p:nvSpPr>
          <p:cNvPr id="27" name="Textfeld 26"/>
          <p:cNvSpPr txBox="1"/>
          <p:nvPr/>
        </p:nvSpPr>
        <p:spPr>
          <a:xfrm>
            <a:off x="4991850" y="3732805"/>
            <a:ext cx="1440000" cy="1827075"/>
          </a:xfrm>
          <a:prstGeom prst="rect">
            <a:avLst/>
          </a:prstGeom>
          <a:noFill/>
          <a:ln w="12700">
            <a:solidFill>
              <a:srgbClr val="00338D"/>
            </a:solidFill>
          </a:ln>
        </p:spPr>
        <p:txBody>
          <a:bodyPr wrap="square" lIns="54610" tIns="54610" rIns="54610" bIns="54610" rtlCol="0">
            <a:noAutofit/>
          </a:bodyPr>
          <a:lstStyle/>
          <a:p>
            <a:pPr marL="216000" indent="-216000">
              <a:spcAft>
                <a:spcPts val="600"/>
              </a:spcAft>
              <a:buSzPct val="100000"/>
              <a:buFont typeface="Univers for KPMG Light" panose="020B0403020202020204" pitchFamily="34" charset="0"/>
              <a:buChar char="—"/>
              <a:defRPr/>
            </a:pPr>
            <a:r>
              <a:rPr lang="en-US" sz="1000" dirty="0">
                <a:solidFill>
                  <a:srgbClr val="00338D"/>
                </a:solidFill>
                <a:cs typeface="Arial" pitchFamily="34" charset="0"/>
              </a:rPr>
              <a:t>Planning is </a:t>
            </a:r>
            <a:r>
              <a:rPr lang="en-US" sz="1000" dirty="0" smtClean="0">
                <a:solidFill>
                  <a:srgbClr val="00338D"/>
                </a:solidFill>
                <a:cs typeface="Arial" pitchFamily="34" charset="0"/>
              </a:rPr>
              <a:t>integrated </a:t>
            </a:r>
            <a:endParaRPr lang="en-US" sz="1000" dirty="0">
              <a:solidFill>
                <a:srgbClr val="00338D"/>
              </a:solidFill>
              <a:cs typeface="Arial" pitchFamily="34" charset="0"/>
            </a:endParaRPr>
          </a:p>
          <a:p>
            <a:pPr marL="216000" indent="-216000">
              <a:spcAft>
                <a:spcPts val="600"/>
              </a:spcAft>
              <a:buSzPct val="100000"/>
              <a:buFont typeface="Univers for KPMG Light" panose="020B0403020202020204" pitchFamily="34" charset="0"/>
              <a:buChar char="—"/>
              <a:defRPr/>
            </a:pPr>
            <a:r>
              <a:rPr lang="en-US" sz="1000" dirty="0">
                <a:solidFill>
                  <a:srgbClr val="00338D"/>
                </a:solidFill>
                <a:cs typeface="Arial" pitchFamily="34" charset="0"/>
              </a:rPr>
              <a:t>Calculations technically clean and mathematically correct</a:t>
            </a:r>
          </a:p>
        </p:txBody>
      </p:sp>
      <p:sp>
        <p:nvSpPr>
          <p:cNvPr id="28" name="Textfeld 27"/>
          <p:cNvSpPr txBox="1"/>
          <p:nvPr/>
        </p:nvSpPr>
        <p:spPr>
          <a:xfrm>
            <a:off x="6485173" y="3732804"/>
            <a:ext cx="1440000" cy="1827075"/>
          </a:xfrm>
          <a:prstGeom prst="rect">
            <a:avLst/>
          </a:prstGeom>
          <a:noFill/>
          <a:ln w="12700">
            <a:solidFill>
              <a:srgbClr val="00338D"/>
            </a:solidFill>
          </a:ln>
        </p:spPr>
        <p:txBody>
          <a:bodyPr wrap="square" lIns="54610" tIns="54610" rIns="54610" bIns="54610" rtlCol="0">
            <a:noAutofit/>
          </a:bodyPr>
          <a:lstStyle/>
          <a:p>
            <a:pPr marL="216000" indent="-216000">
              <a:spcAft>
                <a:spcPts val="600"/>
              </a:spcAft>
              <a:buSzPct val="100000"/>
              <a:buFont typeface="Univers for KPMG Light" panose="020B0403020202020204" pitchFamily="34" charset="0"/>
              <a:buChar char="—"/>
              <a:defRPr/>
            </a:pPr>
            <a:r>
              <a:rPr lang="en-US" sz="1000" dirty="0">
                <a:solidFill>
                  <a:srgbClr val="00338D"/>
                </a:solidFill>
                <a:cs typeface="Arial" pitchFamily="34" charset="0"/>
              </a:rPr>
              <a:t>Calculations mathematically correct, but not integrated </a:t>
            </a:r>
          </a:p>
        </p:txBody>
      </p:sp>
      <p:sp>
        <p:nvSpPr>
          <p:cNvPr id="29" name="Textfeld 28"/>
          <p:cNvSpPr txBox="1"/>
          <p:nvPr/>
        </p:nvSpPr>
        <p:spPr>
          <a:xfrm>
            <a:off x="7978496" y="3732804"/>
            <a:ext cx="1440000" cy="1827075"/>
          </a:xfrm>
          <a:prstGeom prst="rect">
            <a:avLst/>
          </a:prstGeom>
          <a:noFill/>
          <a:ln w="12700">
            <a:solidFill>
              <a:srgbClr val="00338D"/>
            </a:solidFill>
          </a:ln>
        </p:spPr>
        <p:txBody>
          <a:bodyPr wrap="square" lIns="54610" tIns="54610" rIns="54610" bIns="54610" rtlCol="0">
            <a:noAutofit/>
          </a:bodyPr>
          <a:lstStyle/>
          <a:p>
            <a:pPr marL="216000" indent="-216000">
              <a:spcAft>
                <a:spcPts val="600"/>
              </a:spcAft>
              <a:buSzPct val="100000"/>
              <a:buFont typeface="Univers for KPMG Light" panose="020B0403020202020204" pitchFamily="34" charset="0"/>
              <a:buChar char="—"/>
              <a:defRPr/>
            </a:pPr>
            <a:r>
              <a:rPr lang="en-US" sz="1000" dirty="0">
                <a:solidFill>
                  <a:srgbClr val="00338D"/>
                </a:solidFill>
                <a:cs typeface="Arial" pitchFamily="34" charset="0"/>
              </a:rPr>
              <a:t>Planning is not </a:t>
            </a:r>
            <a:r>
              <a:rPr lang="en-US" sz="1000" dirty="0" smtClean="0">
                <a:solidFill>
                  <a:srgbClr val="00338D"/>
                </a:solidFill>
                <a:cs typeface="Arial" pitchFamily="34" charset="0"/>
              </a:rPr>
              <a:t>integrated</a:t>
            </a:r>
            <a:endParaRPr lang="en-US" sz="1000" dirty="0">
              <a:solidFill>
                <a:srgbClr val="00338D"/>
              </a:solidFill>
              <a:cs typeface="Arial" pitchFamily="34" charset="0"/>
            </a:endParaRPr>
          </a:p>
          <a:p>
            <a:pPr marL="216000" indent="-216000">
              <a:spcAft>
                <a:spcPts val="600"/>
              </a:spcAft>
              <a:buSzPct val="100000"/>
              <a:buFont typeface="Univers for KPMG Light" panose="020B0403020202020204" pitchFamily="34" charset="0"/>
              <a:buChar char="—"/>
              <a:defRPr/>
            </a:pPr>
            <a:r>
              <a:rPr lang="en-US" sz="1000" dirty="0">
                <a:solidFill>
                  <a:srgbClr val="00338D"/>
                </a:solidFill>
                <a:cs typeface="Arial" pitchFamily="34" charset="0"/>
              </a:rPr>
              <a:t>Major technical </a:t>
            </a:r>
            <a:r>
              <a:rPr lang="en-US" sz="1000" dirty="0" smtClean="0">
                <a:solidFill>
                  <a:srgbClr val="00338D"/>
                </a:solidFill>
                <a:cs typeface="Arial" pitchFamily="34" charset="0"/>
              </a:rPr>
              <a:t>deficiencies </a:t>
            </a:r>
            <a:endParaRPr lang="en-US" sz="1000" dirty="0">
              <a:solidFill>
                <a:srgbClr val="00338D"/>
              </a:solidFill>
              <a:cs typeface="Arial" pitchFamily="34" charset="0"/>
            </a:endParaRPr>
          </a:p>
          <a:p>
            <a:pPr marL="216000" indent="-216000">
              <a:spcAft>
                <a:spcPts val="600"/>
              </a:spcAft>
              <a:buSzPct val="100000"/>
              <a:buFont typeface="Univers for KPMG Light" panose="020B0403020202020204" pitchFamily="34" charset="0"/>
              <a:buChar char="—"/>
              <a:defRPr/>
            </a:pPr>
            <a:r>
              <a:rPr lang="en-US" sz="1000" dirty="0">
                <a:solidFill>
                  <a:srgbClr val="00338D"/>
                </a:solidFill>
                <a:cs typeface="Arial" pitchFamily="34" charset="0"/>
              </a:rPr>
              <a:t>Calculations mathematically not correct</a:t>
            </a:r>
          </a:p>
          <a:p>
            <a:pPr marL="216000" indent="-216000">
              <a:spcAft>
                <a:spcPts val="600"/>
              </a:spcAft>
              <a:buSzPct val="100000"/>
              <a:buFont typeface="Univers for KPMG Light" panose="020B0403020202020204" pitchFamily="34" charset="0"/>
              <a:buChar char="—"/>
              <a:defRPr/>
            </a:pPr>
            <a:endParaRPr lang="en-US" sz="1000" dirty="0">
              <a:solidFill>
                <a:srgbClr val="00338D"/>
              </a:solidFill>
              <a:cs typeface="Arial" pitchFamily="34" charset="0"/>
            </a:endParaRPr>
          </a:p>
        </p:txBody>
      </p:sp>
      <p:cxnSp>
        <p:nvCxnSpPr>
          <p:cNvPr id="36" name="Gewinkelte Verbindung 35"/>
          <p:cNvCxnSpPr>
            <a:stCxn id="6" idx="2"/>
            <a:endCxn id="12" idx="0"/>
          </p:cNvCxnSpPr>
          <p:nvPr/>
        </p:nvCxnSpPr>
        <p:spPr>
          <a:xfrm rot="5400000">
            <a:off x="6298629" y="1962730"/>
            <a:ext cx="320442" cy="1494000"/>
          </a:xfrm>
          <a:prstGeom prst="bentConnector3">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45" name="Gewinkelte Verbindung 44"/>
          <p:cNvCxnSpPr>
            <a:stCxn id="7" idx="2"/>
            <a:endCxn id="9" idx="0"/>
          </p:cNvCxnSpPr>
          <p:nvPr/>
        </p:nvCxnSpPr>
        <p:spPr>
          <a:xfrm rot="5400000">
            <a:off x="1798579" y="1965581"/>
            <a:ext cx="320443" cy="1488299"/>
          </a:xfrm>
          <a:prstGeom prst="bentConnector3">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51" name="Gewinkelte Verbindung 50"/>
          <p:cNvCxnSpPr>
            <a:stCxn id="7" idx="2"/>
            <a:endCxn id="10" idx="0"/>
          </p:cNvCxnSpPr>
          <p:nvPr/>
        </p:nvCxnSpPr>
        <p:spPr>
          <a:xfrm rot="16200000" flipH="1">
            <a:off x="3289728" y="1962730"/>
            <a:ext cx="320442" cy="1494000"/>
          </a:xfrm>
          <a:prstGeom prst="bentConnector3">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winkelte Verbindung 21"/>
          <p:cNvCxnSpPr>
            <a:stCxn id="6" idx="2"/>
            <a:endCxn id="13" idx="0"/>
          </p:cNvCxnSpPr>
          <p:nvPr/>
        </p:nvCxnSpPr>
        <p:spPr>
          <a:xfrm rot="16200000" flipH="1">
            <a:off x="7793619" y="1961739"/>
            <a:ext cx="320441" cy="1495979"/>
          </a:xfrm>
          <a:prstGeom prst="bentConnector3">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37" name="Gerade Verbindung mit Pfeil 36"/>
          <p:cNvCxnSpPr>
            <a:stCxn id="7" idx="2"/>
            <a:endCxn id="8" idx="0"/>
          </p:cNvCxnSpPr>
          <p:nvPr/>
        </p:nvCxnSpPr>
        <p:spPr>
          <a:xfrm flipH="1">
            <a:off x="2702948" y="2549509"/>
            <a:ext cx="1" cy="320442"/>
          </a:xfrm>
          <a:prstGeom prst="straightConnector1">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40" name="Gerade Verbindung mit Pfeil 39"/>
          <p:cNvCxnSpPr>
            <a:stCxn id="6" idx="2"/>
            <a:endCxn id="11" idx="0"/>
          </p:cNvCxnSpPr>
          <p:nvPr/>
        </p:nvCxnSpPr>
        <p:spPr>
          <a:xfrm>
            <a:off x="7205850" y="2549509"/>
            <a:ext cx="989" cy="320442"/>
          </a:xfrm>
          <a:prstGeom prst="straightConnector1">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sp>
        <p:nvSpPr>
          <p:cNvPr id="30" name="Textfeld 23"/>
          <p:cNvSpPr txBox="1">
            <a:spLocks/>
          </p:cNvSpPr>
          <p:nvPr/>
        </p:nvSpPr>
        <p:spPr>
          <a:xfrm>
            <a:off x="488949" y="1973509"/>
            <a:ext cx="263175" cy="576000"/>
          </a:xfrm>
          <a:prstGeom prst="rect">
            <a:avLst/>
          </a:prstGeom>
          <a:solidFill>
            <a:schemeClr val="accent3"/>
          </a:solidFill>
          <a:ln w="12700">
            <a:solidFill>
              <a:schemeClr val="accent3"/>
            </a:solidFill>
          </a:ln>
        </p:spPr>
        <p:txBody>
          <a:bodyPr wrap="none" lIns="54000" tIns="54000" rIns="54000" bIns="54000" rtlCol="0" anchor="ctr">
            <a:noAutofit/>
          </a:bodyPr>
          <a:lstStyle/>
          <a:p>
            <a:pPr marL="1611313" lvl="0" indent="-1611313" algn="ctr" defTabSz="762000">
              <a:lnSpc>
                <a:spcPct val="95000"/>
              </a:lnSpc>
              <a:spcBef>
                <a:spcPct val="60000"/>
              </a:spcBef>
              <a:buClr>
                <a:srgbClr val="000066"/>
              </a:buClr>
            </a:pPr>
            <a:r>
              <a:rPr lang="en-US" sz="1600" b="1" dirty="0" smtClean="0">
                <a:solidFill>
                  <a:schemeClr val="bg1"/>
                </a:solidFill>
                <a:latin typeface="+mj-lt"/>
              </a:rPr>
              <a:t>1</a:t>
            </a:r>
            <a:endParaRPr lang="en-US" sz="1600" b="1" i="1" dirty="0" smtClean="0">
              <a:solidFill>
                <a:schemeClr val="bg1"/>
              </a:solidFill>
              <a:latin typeface="+mj-lt"/>
              <a:cs typeface="Arial" pitchFamily="34" charset="0"/>
            </a:endParaRPr>
          </a:p>
        </p:txBody>
      </p:sp>
      <p:sp>
        <p:nvSpPr>
          <p:cNvPr id="33" name="Textfeld 23"/>
          <p:cNvSpPr txBox="1">
            <a:spLocks/>
          </p:cNvSpPr>
          <p:nvPr/>
        </p:nvSpPr>
        <p:spPr>
          <a:xfrm>
            <a:off x="4991850" y="1973509"/>
            <a:ext cx="263175" cy="576000"/>
          </a:xfrm>
          <a:prstGeom prst="rect">
            <a:avLst/>
          </a:prstGeom>
          <a:solidFill>
            <a:schemeClr val="accent3"/>
          </a:solidFill>
          <a:ln w="12700">
            <a:solidFill>
              <a:schemeClr val="accent3"/>
            </a:solidFill>
          </a:ln>
        </p:spPr>
        <p:txBody>
          <a:bodyPr wrap="none" lIns="54000" tIns="54000" rIns="54000" bIns="54000" rtlCol="0" anchor="ctr">
            <a:noAutofit/>
          </a:bodyPr>
          <a:lstStyle/>
          <a:p>
            <a:pPr marL="1611313" lvl="0" indent="-1611313" algn="ctr" defTabSz="762000">
              <a:lnSpc>
                <a:spcPct val="95000"/>
              </a:lnSpc>
              <a:spcBef>
                <a:spcPct val="60000"/>
              </a:spcBef>
              <a:buClr>
                <a:srgbClr val="000066"/>
              </a:buClr>
            </a:pPr>
            <a:r>
              <a:rPr lang="en-US" sz="1600" b="1" dirty="0" smtClean="0">
                <a:solidFill>
                  <a:schemeClr val="bg1"/>
                </a:solidFill>
                <a:latin typeface="+mj-lt"/>
              </a:rPr>
              <a:t>2</a:t>
            </a:r>
            <a:endParaRPr lang="en-US" sz="1600" b="1" i="1" dirty="0" smtClean="0">
              <a:solidFill>
                <a:schemeClr val="bg1"/>
              </a:solidFill>
              <a:latin typeface="+mj-lt"/>
              <a:cs typeface="Arial" pitchFamily="34" charset="0"/>
            </a:endParaRPr>
          </a:p>
        </p:txBody>
      </p:sp>
    </p:spTree>
    <p:extLst>
      <p:ext uri="{BB962C8B-B14F-4D97-AF65-F5344CB8AC3E}">
        <p14:creationId xmlns:p14="http://schemas.microsoft.com/office/powerpoint/2010/main" val="30801933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3"/>
          <p:cNvSpPr>
            <a:spLocks noChangeArrowheads="1"/>
          </p:cNvSpPr>
          <p:nvPr/>
        </p:nvSpPr>
        <p:spPr bwMode="gray">
          <a:xfrm>
            <a:off x="4080091" y="2795485"/>
            <a:ext cx="5336959" cy="576000"/>
          </a:xfrm>
          <a:prstGeom prst="rect">
            <a:avLst/>
          </a:prstGeom>
          <a:solidFill>
            <a:schemeClr val="bg1"/>
          </a:solidFill>
          <a:ln w="12700" cap="flat" cmpd="sng" algn="ctr">
            <a:solidFill>
              <a:schemeClr val="accent1"/>
            </a:solidFill>
            <a:prstDash val="solid"/>
            <a:miter lim="800000"/>
            <a:headEnd type="none" w="med" len="med"/>
            <a:tailEnd type="none" w="med" len="med"/>
          </a:ln>
        </p:spPr>
        <p:txBody>
          <a:bodyPr lIns="72000" tIns="72000" rIns="72000" bIns="72000" anchor="ctr"/>
          <a:lstStyle/>
          <a:p>
            <a:pPr algn="ctr" eaLnBrk="0" fontAlgn="base" hangingPunct="0">
              <a:spcBef>
                <a:spcPct val="50000"/>
              </a:spcBef>
              <a:spcAft>
                <a:spcPct val="0"/>
              </a:spcAft>
            </a:pPr>
            <a:r>
              <a:rPr lang="en-US" sz="1000" b="1" dirty="0" smtClean="0">
                <a:solidFill>
                  <a:schemeClr val="accent1"/>
                </a:solidFill>
                <a:cs typeface="Arial" charset="0"/>
              </a:rPr>
              <a:t>Assumptions within the sphere of </a:t>
            </a:r>
            <a:br>
              <a:rPr lang="en-US" sz="1000" b="1" dirty="0" smtClean="0">
                <a:solidFill>
                  <a:schemeClr val="accent1"/>
                </a:solidFill>
                <a:cs typeface="Arial" charset="0"/>
              </a:rPr>
            </a:br>
            <a:r>
              <a:rPr lang="en-US" sz="1000" b="1" dirty="0" smtClean="0">
                <a:solidFill>
                  <a:schemeClr val="accent1"/>
                </a:solidFill>
                <a:cs typeface="Arial" charset="0"/>
              </a:rPr>
              <a:t>influence of management</a:t>
            </a:r>
            <a:endParaRPr lang="en-US" sz="1000" b="1" dirty="0">
              <a:solidFill>
                <a:schemeClr val="accent1"/>
              </a:solidFill>
              <a:cs typeface="Arial" charset="0"/>
            </a:endParaRPr>
          </a:p>
        </p:txBody>
      </p:sp>
      <p:sp>
        <p:nvSpPr>
          <p:cNvPr id="9" name="Rectangle 30"/>
          <p:cNvSpPr>
            <a:spLocks noChangeArrowheads="1"/>
          </p:cNvSpPr>
          <p:nvPr/>
        </p:nvSpPr>
        <p:spPr bwMode="gray">
          <a:xfrm>
            <a:off x="488950" y="2795485"/>
            <a:ext cx="3516181" cy="576000"/>
          </a:xfrm>
          <a:prstGeom prst="rect">
            <a:avLst/>
          </a:prstGeom>
          <a:solidFill>
            <a:schemeClr val="bg1"/>
          </a:solidFill>
          <a:ln w="12700" cap="flat" cmpd="sng" algn="ctr">
            <a:solidFill>
              <a:schemeClr val="accent1"/>
            </a:solidFill>
            <a:prstDash val="solid"/>
            <a:miter lim="800000"/>
            <a:headEnd type="none" w="med" len="med"/>
            <a:tailEnd type="none" w="med" len="med"/>
          </a:ln>
        </p:spPr>
        <p:txBody>
          <a:bodyPr lIns="72000" tIns="72000" rIns="72000" bIns="72000" anchor="ctr"/>
          <a:lstStyle/>
          <a:p>
            <a:pPr marL="92075" algn="ctr" eaLnBrk="0" fontAlgn="base" hangingPunct="0">
              <a:spcBef>
                <a:spcPct val="50000"/>
              </a:spcBef>
              <a:spcAft>
                <a:spcPct val="0"/>
              </a:spcAft>
            </a:pPr>
            <a:r>
              <a:rPr lang="en-US" sz="1000" b="1" dirty="0" smtClean="0">
                <a:solidFill>
                  <a:schemeClr val="accent1"/>
                </a:solidFill>
                <a:cs typeface="Arial" charset="0"/>
              </a:rPr>
              <a:t>Assumptions outside the sphere </a:t>
            </a:r>
            <a:br>
              <a:rPr lang="en-US" sz="1000" b="1" dirty="0" smtClean="0">
                <a:solidFill>
                  <a:schemeClr val="accent1"/>
                </a:solidFill>
                <a:cs typeface="Arial" charset="0"/>
              </a:rPr>
            </a:br>
            <a:r>
              <a:rPr lang="en-US" sz="1000" b="1" dirty="0" smtClean="0">
                <a:solidFill>
                  <a:schemeClr val="accent1"/>
                </a:solidFill>
                <a:cs typeface="Arial" charset="0"/>
              </a:rPr>
              <a:t>of influence of management</a:t>
            </a:r>
            <a:endParaRPr lang="en-US" sz="1000" b="1" dirty="0">
              <a:solidFill>
                <a:schemeClr val="accent1"/>
              </a:solidFill>
              <a:cs typeface="Arial" charset="0"/>
            </a:endParaRPr>
          </a:p>
        </p:txBody>
      </p:sp>
      <p:sp>
        <p:nvSpPr>
          <p:cNvPr id="3" name="Textplatzhalter 2"/>
          <p:cNvSpPr>
            <a:spLocks noGrp="1"/>
          </p:cNvSpPr>
          <p:nvPr>
            <p:ph type="body" sz="quarter" idx="11"/>
          </p:nvPr>
        </p:nvSpPr>
        <p:spPr/>
        <p:txBody>
          <a:bodyPr/>
          <a:lstStyle/>
          <a:p>
            <a:r>
              <a:rPr lang="en-US" dirty="0" smtClean="0"/>
              <a:t>Planning Premises</a:t>
            </a:r>
            <a:endParaRPr lang="en-US" dirty="0"/>
          </a:p>
        </p:txBody>
      </p:sp>
      <p:sp>
        <p:nvSpPr>
          <p:cNvPr id="4" name="Titel 3"/>
          <p:cNvSpPr>
            <a:spLocks noGrp="1"/>
          </p:cNvSpPr>
          <p:nvPr>
            <p:ph type="title"/>
          </p:nvPr>
        </p:nvSpPr>
        <p:spPr/>
        <p:txBody>
          <a:bodyPr/>
          <a:lstStyle/>
          <a:p>
            <a:r>
              <a:rPr lang="en-US" dirty="0" smtClean="0"/>
              <a:t>Overview - Definition/Methodology (4/4)</a:t>
            </a:r>
            <a:endParaRPr lang="en-US" dirty="0"/>
          </a:p>
        </p:txBody>
      </p:sp>
      <p:sp>
        <p:nvSpPr>
          <p:cNvPr id="6" name="Rectangle 24"/>
          <p:cNvSpPr>
            <a:spLocks noChangeArrowheads="1"/>
          </p:cNvSpPr>
          <p:nvPr/>
        </p:nvSpPr>
        <p:spPr bwMode="gray">
          <a:xfrm>
            <a:off x="4080091" y="3655706"/>
            <a:ext cx="1728000" cy="576000"/>
          </a:xfrm>
          <a:prstGeom prst="rect">
            <a:avLst/>
          </a:prstGeom>
          <a:solidFill>
            <a:srgbClr val="009A44"/>
          </a:solidFill>
          <a:ln w="19050">
            <a:solidFill>
              <a:srgbClr val="009A44"/>
            </a:solidFill>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Achievable</a:t>
            </a:r>
            <a:endParaRPr lang="en-US" sz="1000" b="1" dirty="0">
              <a:solidFill>
                <a:schemeClr val="bg1"/>
              </a:solidFill>
              <a:cs typeface="Arial" charset="0"/>
            </a:endParaRPr>
          </a:p>
        </p:txBody>
      </p:sp>
      <p:sp>
        <p:nvSpPr>
          <p:cNvPr id="7" name="Rectangle 25"/>
          <p:cNvSpPr>
            <a:spLocks noChangeArrowheads="1"/>
          </p:cNvSpPr>
          <p:nvPr/>
        </p:nvSpPr>
        <p:spPr bwMode="gray">
          <a:xfrm>
            <a:off x="5886081" y="3655706"/>
            <a:ext cx="1728000" cy="576000"/>
          </a:xfrm>
          <a:prstGeom prst="rect">
            <a:avLst/>
          </a:prstGeom>
          <a:solidFill>
            <a:schemeClr val="accent5"/>
          </a:solidFill>
          <a:ln w="19050">
            <a:solidFill>
              <a:srgbClr val="EAAA00"/>
            </a:solidFill>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Ambitious,</a:t>
            </a:r>
            <a:br>
              <a:rPr lang="en-US" sz="1000" b="1" dirty="0" smtClean="0">
                <a:solidFill>
                  <a:schemeClr val="bg1"/>
                </a:solidFill>
                <a:cs typeface="Arial" charset="0"/>
              </a:rPr>
            </a:br>
            <a:r>
              <a:rPr lang="en-US" sz="1000" b="1" dirty="0" smtClean="0">
                <a:solidFill>
                  <a:schemeClr val="bg1"/>
                </a:solidFill>
                <a:cs typeface="Arial" charset="0"/>
              </a:rPr>
              <a:t>but achievable</a:t>
            </a:r>
            <a:endParaRPr lang="en-US" sz="1000" b="1" dirty="0">
              <a:solidFill>
                <a:schemeClr val="bg1"/>
              </a:solidFill>
              <a:cs typeface="Arial" charset="0"/>
            </a:endParaRPr>
          </a:p>
        </p:txBody>
      </p:sp>
      <p:sp>
        <p:nvSpPr>
          <p:cNvPr id="8" name="Rectangle 26"/>
          <p:cNvSpPr>
            <a:spLocks noChangeArrowheads="1"/>
          </p:cNvSpPr>
          <p:nvPr/>
        </p:nvSpPr>
        <p:spPr bwMode="gray">
          <a:xfrm>
            <a:off x="7689050" y="3655706"/>
            <a:ext cx="1728000" cy="576000"/>
          </a:xfrm>
          <a:prstGeom prst="rect">
            <a:avLst/>
          </a:prstGeom>
          <a:solidFill>
            <a:srgbClr val="BC204B"/>
          </a:solidFill>
          <a:ln w="19050">
            <a:solidFill>
              <a:srgbClr val="BC204B"/>
            </a:solidFill>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Not</a:t>
            </a:r>
            <a:br>
              <a:rPr lang="en-US" sz="1000" b="1" dirty="0" smtClean="0">
                <a:solidFill>
                  <a:schemeClr val="bg1"/>
                </a:solidFill>
                <a:cs typeface="Arial" charset="0"/>
              </a:rPr>
            </a:br>
            <a:r>
              <a:rPr lang="en-US" sz="1000" b="1" dirty="0" smtClean="0">
                <a:solidFill>
                  <a:schemeClr val="bg1"/>
                </a:solidFill>
                <a:cs typeface="Arial" charset="0"/>
              </a:rPr>
              <a:t>achievable</a:t>
            </a:r>
            <a:endParaRPr lang="en-US" sz="1000" b="1" dirty="0">
              <a:solidFill>
                <a:schemeClr val="bg1"/>
              </a:solidFill>
              <a:cs typeface="Arial" charset="0"/>
            </a:endParaRPr>
          </a:p>
        </p:txBody>
      </p:sp>
      <p:sp>
        <p:nvSpPr>
          <p:cNvPr id="10" name="Rectangle 33"/>
          <p:cNvSpPr>
            <a:spLocks noChangeArrowheads="1"/>
          </p:cNvSpPr>
          <p:nvPr/>
        </p:nvSpPr>
        <p:spPr bwMode="gray">
          <a:xfrm>
            <a:off x="2276165" y="3655706"/>
            <a:ext cx="1728966" cy="576000"/>
          </a:xfrm>
          <a:prstGeom prst="rect">
            <a:avLst/>
          </a:prstGeom>
          <a:solidFill>
            <a:srgbClr val="BC204B"/>
          </a:solidFill>
          <a:ln w="19050">
            <a:solidFill>
              <a:srgbClr val="BC204B"/>
            </a:solidFill>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Not</a:t>
            </a:r>
            <a:br>
              <a:rPr lang="en-US" sz="1000" b="1" dirty="0" smtClean="0">
                <a:solidFill>
                  <a:schemeClr val="bg1"/>
                </a:solidFill>
                <a:cs typeface="Arial" charset="0"/>
              </a:rPr>
            </a:br>
            <a:r>
              <a:rPr lang="en-US" sz="1000" b="1" dirty="0" smtClean="0">
                <a:solidFill>
                  <a:schemeClr val="bg1"/>
                </a:solidFill>
                <a:cs typeface="Arial" charset="0"/>
              </a:rPr>
              <a:t>appropriate</a:t>
            </a:r>
            <a:endParaRPr lang="en-US" sz="1000" b="1" dirty="0">
              <a:solidFill>
                <a:schemeClr val="bg1"/>
              </a:solidFill>
              <a:cs typeface="Arial" charset="0"/>
            </a:endParaRPr>
          </a:p>
        </p:txBody>
      </p:sp>
      <p:sp>
        <p:nvSpPr>
          <p:cNvPr id="11" name="Rectangle 34"/>
          <p:cNvSpPr>
            <a:spLocks noChangeArrowheads="1"/>
          </p:cNvSpPr>
          <p:nvPr/>
        </p:nvSpPr>
        <p:spPr bwMode="gray">
          <a:xfrm>
            <a:off x="491224" y="3655706"/>
            <a:ext cx="1728000" cy="576000"/>
          </a:xfrm>
          <a:prstGeom prst="rect">
            <a:avLst/>
          </a:prstGeom>
          <a:solidFill>
            <a:srgbClr val="009A44"/>
          </a:solidFill>
          <a:ln w="19050">
            <a:solidFill>
              <a:srgbClr val="009A44"/>
            </a:solidFill>
            <a:miter lim="800000"/>
            <a:headEnd/>
            <a:tailEnd/>
          </a:ln>
        </p:spPr>
        <p:txBody>
          <a:bodyPr wrap="none" anchor="ctr"/>
          <a:lstStyle/>
          <a:p>
            <a:pPr algn="ctr" fontAlgn="base">
              <a:spcBef>
                <a:spcPct val="0"/>
              </a:spcBef>
              <a:spcAft>
                <a:spcPct val="0"/>
              </a:spcAft>
            </a:pPr>
            <a:r>
              <a:rPr lang="en-US" sz="1000" b="1" dirty="0" smtClean="0">
                <a:solidFill>
                  <a:schemeClr val="bg1"/>
                </a:solidFill>
                <a:cs typeface="Arial" charset="0"/>
              </a:rPr>
              <a:t>Appropriate</a:t>
            </a:r>
            <a:endParaRPr lang="en-US" sz="1000" b="1" dirty="0">
              <a:solidFill>
                <a:schemeClr val="bg1"/>
              </a:solidFill>
              <a:cs typeface="Arial" charset="0"/>
            </a:endParaRPr>
          </a:p>
        </p:txBody>
      </p:sp>
      <p:cxnSp>
        <p:nvCxnSpPr>
          <p:cNvPr id="12" name="AutoShape 36"/>
          <p:cNvCxnSpPr>
            <a:cxnSpLocks noChangeShapeType="1"/>
            <a:stCxn id="9" idx="2"/>
            <a:endCxn id="11" idx="0"/>
          </p:cNvCxnSpPr>
          <p:nvPr/>
        </p:nvCxnSpPr>
        <p:spPr bwMode="gray">
          <a:xfrm rot="5400000">
            <a:off x="1659023" y="3067687"/>
            <a:ext cx="284221" cy="891817"/>
          </a:xfrm>
          <a:prstGeom prst="bentConnector3">
            <a:avLst>
              <a:gd name="adj1" fmla="val 50000"/>
            </a:avLst>
          </a:prstGeom>
          <a:noFill/>
          <a:ln w="12700">
            <a:solidFill>
              <a:srgbClr val="00338D"/>
            </a:solidFill>
            <a:miter lim="800000"/>
            <a:headEnd/>
            <a:tailEnd type="triangle" w="med" len="med"/>
          </a:ln>
        </p:spPr>
      </p:cxnSp>
      <p:cxnSp>
        <p:nvCxnSpPr>
          <p:cNvPr id="13" name="AutoShape 38"/>
          <p:cNvCxnSpPr>
            <a:cxnSpLocks noChangeShapeType="1"/>
            <a:stCxn id="9" idx="2"/>
            <a:endCxn id="10" idx="0"/>
          </p:cNvCxnSpPr>
          <p:nvPr/>
        </p:nvCxnSpPr>
        <p:spPr bwMode="gray">
          <a:xfrm rot="16200000" flipH="1">
            <a:off x="2551734" y="3066791"/>
            <a:ext cx="284221" cy="893607"/>
          </a:xfrm>
          <a:prstGeom prst="bentConnector3">
            <a:avLst>
              <a:gd name="adj1" fmla="val 50000"/>
            </a:avLst>
          </a:prstGeom>
          <a:noFill/>
          <a:ln w="12700">
            <a:solidFill>
              <a:srgbClr val="00338D"/>
            </a:solidFill>
            <a:miter lim="800000"/>
            <a:headEnd/>
            <a:tailEnd type="triangle" w="med" len="med"/>
          </a:ln>
        </p:spPr>
      </p:cxnSp>
      <p:cxnSp>
        <p:nvCxnSpPr>
          <p:cNvPr id="14" name="AutoShape 39"/>
          <p:cNvCxnSpPr>
            <a:cxnSpLocks noChangeShapeType="1"/>
            <a:stCxn id="5" idx="2"/>
            <a:endCxn id="6" idx="0"/>
          </p:cNvCxnSpPr>
          <p:nvPr/>
        </p:nvCxnSpPr>
        <p:spPr bwMode="gray">
          <a:xfrm rot="5400000">
            <a:off x="5704221" y="2611355"/>
            <a:ext cx="284221" cy="1804480"/>
          </a:xfrm>
          <a:prstGeom prst="bentConnector3">
            <a:avLst>
              <a:gd name="adj1" fmla="val 50000"/>
            </a:avLst>
          </a:prstGeom>
          <a:noFill/>
          <a:ln w="12700">
            <a:solidFill>
              <a:srgbClr val="00338D"/>
            </a:solidFill>
            <a:miter lim="800000"/>
            <a:headEnd/>
            <a:tailEnd type="triangle" w="med" len="med"/>
          </a:ln>
        </p:spPr>
      </p:cxnSp>
      <p:cxnSp>
        <p:nvCxnSpPr>
          <p:cNvPr id="15" name="AutoShape 40"/>
          <p:cNvCxnSpPr>
            <a:cxnSpLocks noChangeShapeType="1"/>
            <a:stCxn id="5" idx="2"/>
            <a:endCxn id="7" idx="0"/>
          </p:cNvCxnSpPr>
          <p:nvPr/>
        </p:nvCxnSpPr>
        <p:spPr bwMode="gray">
          <a:xfrm>
            <a:off x="6748571" y="3371485"/>
            <a:ext cx="1510" cy="284221"/>
          </a:xfrm>
          <a:prstGeom prst="straightConnector1">
            <a:avLst/>
          </a:prstGeom>
          <a:noFill/>
          <a:ln w="12700">
            <a:solidFill>
              <a:srgbClr val="00338D"/>
            </a:solidFill>
            <a:round/>
            <a:headEnd/>
            <a:tailEnd type="triangle" w="med" len="med"/>
          </a:ln>
        </p:spPr>
      </p:cxnSp>
      <p:sp>
        <p:nvSpPr>
          <p:cNvPr id="17" name="Rectangle 42"/>
          <p:cNvSpPr>
            <a:spLocks noChangeArrowheads="1"/>
          </p:cNvSpPr>
          <p:nvPr/>
        </p:nvSpPr>
        <p:spPr bwMode="gray">
          <a:xfrm>
            <a:off x="494650" y="1432572"/>
            <a:ext cx="8925200" cy="288000"/>
          </a:xfrm>
          <a:prstGeom prst="rect">
            <a:avLst/>
          </a:prstGeom>
          <a:solidFill>
            <a:srgbClr val="00338D"/>
          </a:solidFill>
          <a:ln w="19050">
            <a:solidFill>
              <a:srgbClr val="00338D"/>
            </a:solidFill>
            <a:miter lim="800000"/>
            <a:headEnd/>
            <a:tailEnd/>
          </a:ln>
        </p:spPr>
        <p:txBody>
          <a:bodyPr wrap="none" lIns="36000" tIns="36000" rIns="36000" bIns="36000" anchor="ctr" anchorCtr="1"/>
          <a:lstStyle/>
          <a:p>
            <a:pPr algn="ctr" fontAlgn="base">
              <a:spcBef>
                <a:spcPct val="0"/>
              </a:spcBef>
              <a:spcAft>
                <a:spcPct val="0"/>
              </a:spcAft>
            </a:pPr>
            <a:r>
              <a:rPr lang="en-US" sz="1000" b="1" dirty="0">
                <a:solidFill>
                  <a:srgbClr val="FFFFFF"/>
                </a:solidFill>
              </a:rPr>
              <a:t>Assessment of the content of the planning premises</a:t>
            </a:r>
          </a:p>
        </p:txBody>
      </p:sp>
      <p:sp>
        <p:nvSpPr>
          <p:cNvPr id="18" name="Rectangle 47"/>
          <p:cNvSpPr>
            <a:spLocks noChangeArrowheads="1"/>
          </p:cNvSpPr>
          <p:nvPr/>
        </p:nvSpPr>
        <p:spPr bwMode="gray">
          <a:xfrm>
            <a:off x="491224" y="1974006"/>
            <a:ext cx="3521655" cy="576000"/>
          </a:xfrm>
          <a:prstGeom prst="rect">
            <a:avLst/>
          </a:prstGeom>
          <a:solidFill>
            <a:schemeClr val="bg1"/>
          </a:solidFill>
          <a:ln w="12700">
            <a:solidFill>
              <a:srgbClr val="005EB8"/>
            </a:solidFill>
            <a:miter lim="800000"/>
            <a:headEnd/>
            <a:tailEnd/>
          </a:ln>
        </p:spPr>
        <p:txBody>
          <a:bodyPr wrap="none" anchor="ctr"/>
          <a:lstStyle/>
          <a:p>
            <a:pPr algn="ctr" fontAlgn="base">
              <a:spcBef>
                <a:spcPct val="0"/>
              </a:spcBef>
              <a:spcAft>
                <a:spcPct val="0"/>
              </a:spcAft>
            </a:pPr>
            <a:r>
              <a:rPr lang="en-US" sz="1000" b="1" dirty="0" smtClean="0">
                <a:solidFill>
                  <a:srgbClr val="00338D"/>
                </a:solidFill>
                <a:cs typeface="Arial" charset="0"/>
              </a:rPr>
              <a:t>Comprehensible</a:t>
            </a:r>
            <a:endParaRPr lang="en-US" sz="1000" b="1" dirty="0">
              <a:solidFill>
                <a:srgbClr val="00338D"/>
              </a:solidFill>
              <a:cs typeface="Arial" charset="0"/>
            </a:endParaRPr>
          </a:p>
        </p:txBody>
      </p:sp>
      <p:sp>
        <p:nvSpPr>
          <p:cNvPr id="19" name="Rectangle 48"/>
          <p:cNvSpPr>
            <a:spLocks noChangeArrowheads="1"/>
          </p:cNvSpPr>
          <p:nvPr/>
        </p:nvSpPr>
        <p:spPr bwMode="gray">
          <a:xfrm>
            <a:off x="4082794" y="1973509"/>
            <a:ext cx="5338489" cy="576000"/>
          </a:xfrm>
          <a:prstGeom prst="rect">
            <a:avLst/>
          </a:prstGeom>
          <a:solidFill>
            <a:schemeClr val="bg1"/>
          </a:solidFill>
          <a:ln w="12700">
            <a:solidFill>
              <a:srgbClr val="005EB8"/>
            </a:solidFill>
            <a:miter lim="800000"/>
            <a:headEnd/>
            <a:tailEnd/>
          </a:ln>
        </p:spPr>
        <p:txBody>
          <a:bodyPr wrap="none" anchor="ctr"/>
          <a:lstStyle/>
          <a:p>
            <a:pPr algn="ctr" fontAlgn="base">
              <a:spcBef>
                <a:spcPct val="0"/>
              </a:spcBef>
              <a:spcAft>
                <a:spcPct val="0"/>
              </a:spcAft>
            </a:pPr>
            <a:r>
              <a:rPr lang="en-US" sz="1000" b="1" dirty="0" smtClean="0">
                <a:solidFill>
                  <a:srgbClr val="00338D"/>
                </a:solidFill>
                <a:cs typeface="Arial" charset="0"/>
              </a:rPr>
              <a:t>Not</a:t>
            </a:r>
            <a:br>
              <a:rPr lang="en-US" sz="1000" b="1" dirty="0" smtClean="0">
                <a:solidFill>
                  <a:srgbClr val="00338D"/>
                </a:solidFill>
                <a:cs typeface="Arial" charset="0"/>
              </a:rPr>
            </a:br>
            <a:r>
              <a:rPr lang="en-US" sz="1000" b="1" dirty="0" smtClean="0">
                <a:solidFill>
                  <a:srgbClr val="00338D"/>
                </a:solidFill>
                <a:cs typeface="Arial" charset="0"/>
              </a:rPr>
              <a:t>comprehensible</a:t>
            </a:r>
            <a:endParaRPr lang="en-US" sz="1000" b="1" dirty="0">
              <a:solidFill>
                <a:srgbClr val="00338D"/>
              </a:solidFill>
              <a:cs typeface="Arial" charset="0"/>
            </a:endParaRPr>
          </a:p>
        </p:txBody>
      </p:sp>
      <p:sp>
        <p:nvSpPr>
          <p:cNvPr id="29" name="Rectangle 27"/>
          <p:cNvSpPr>
            <a:spLocks noChangeArrowheads="1"/>
          </p:cNvSpPr>
          <p:nvPr/>
        </p:nvSpPr>
        <p:spPr bwMode="gray">
          <a:xfrm>
            <a:off x="4079042" y="4278201"/>
            <a:ext cx="1730849" cy="1317908"/>
          </a:xfrm>
          <a:prstGeom prst="rect">
            <a:avLst/>
          </a:prstGeom>
          <a:solidFill>
            <a:schemeClr val="bg1"/>
          </a:solidFill>
          <a:ln w="12700">
            <a:noFill/>
            <a:miter lim="800000"/>
            <a:headEnd/>
            <a:tailEnd/>
          </a:ln>
        </p:spPr>
        <p:txBody>
          <a:bodyPr lIns="72000" tIns="72000" rIns="72000" bIns="72000" anchor="t"/>
          <a:lstStyle/>
          <a:p>
            <a:pPr fontAlgn="base">
              <a:spcBef>
                <a:spcPct val="50000"/>
              </a:spcBef>
              <a:spcAft>
                <a:spcPts val="600"/>
              </a:spcAft>
              <a:buSzPct val="100000"/>
              <a:defRPr/>
            </a:pPr>
            <a:r>
              <a:rPr lang="en-US" sz="1000" dirty="0">
                <a:solidFill>
                  <a:srgbClr val="00338D"/>
                </a:solidFill>
              </a:rPr>
              <a:t>In our estimation the goals are achievable on the basis of the assumptions made.</a:t>
            </a:r>
          </a:p>
        </p:txBody>
      </p:sp>
      <p:sp>
        <p:nvSpPr>
          <p:cNvPr id="30" name="Rectangle 28"/>
          <p:cNvSpPr>
            <a:spLocks noChangeArrowheads="1"/>
          </p:cNvSpPr>
          <p:nvPr/>
        </p:nvSpPr>
        <p:spPr bwMode="gray">
          <a:xfrm>
            <a:off x="5878576" y="4278201"/>
            <a:ext cx="1730849" cy="1317908"/>
          </a:xfrm>
          <a:prstGeom prst="rect">
            <a:avLst/>
          </a:prstGeom>
          <a:solidFill>
            <a:schemeClr val="bg1"/>
          </a:solidFill>
          <a:ln w="12700">
            <a:noFill/>
            <a:miter lim="800000"/>
            <a:headEnd/>
            <a:tailEnd/>
          </a:ln>
        </p:spPr>
        <p:txBody>
          <a:bodyPr lIns="72000" tIns="72000" rIns="72000" bIns="72000" anchor="t"/>
          <a:lstStyle/>
          <a:p>
            <a:pPr fontAlgn="base">
              <a:spcBef>
                <a:spcPct val="50000"/>
              </a:spcBef>
              <a:spcAft>
                <a:spcPts val="600"/>
              </a:spcAft>
              <a:buSzPct val="100000"/>
              <a:defRPr/>
            </a:pPr>
            <a:r>
              <a:rPr lang="en-US" sz="1000" dirty="0">
                <a:solidFill>
                  <a:srgbClr val="00338D"/>
                </a:solidFill>
              </a:rPr>
              <a:t>In our estimation the goals are achievable, the achievement will, however, be difficult due to [...]</a:t>
            </a:r>
          </a:p>
        </p:txBody>
      </p:sp>
      <p:sp>
        <p:nvSpPr>
          <p:cNvPr id="31" name="Rectangle 29"/>
          <p:cNvSpPr>
            <a:spLocks noChangeArrowheads="1"/>
          </p:cNvSpPr>
          <p:nvPr/>
        </p:nvSpPr>
        <p:spPr bwMode="gray">
          <a:xfrm>
            <a:off x="7678109" y="4278201"/>
            <a:ext cx="1730849" cy="1317908"/>
          </a:xfrm>
          <a:prstGeom prst="rect">
            <a:avLst/>
          </a:prstGeom>
          <a:solidFill>
            <a:schemeClr val="bg1"/>
          </a:solidFill>
          <a:ln w="12700">
            <a:noFill/>
            <a:miter lim="800000"/>
            <a:headEnd/>
            <a:tailEnd/>
          </a:ln>
        </p:spPr>
        <p:txBody>
          <a:bodyPr lIns="72000" tIns="72000" rIns="72000" bIns="72000" anchor="t"/>
          <a:lstStyle/>
          <a:p>
            <a:pPr fontAlgn="base">
              <a:spcBef>
                <a:spcPct val="50000"/>
              </a:spcBef>
              <a:spcAft>
                <a:spcPts val="600"/>
              </a:spcAft>
              <a:buSzPct val="100000"/>
              <a:defRPr/>
            </a:pPr>
            <a:r>
              <a:rPr lang="en-US" sz="1000" dirty="0">
                <a:solidFill>
                  <a:srgbClr val="00338D"/>
                </a:solidFill>
              </a:rPr>
              <a:t>In our estimation the management cannot achieve its goals due to [...].</a:t>
            </a:r>
          </a:p>
        </p:txBody>
      </p:sp>
      <p:sp>
        <p:nvSpPr>
          <p:cNvPr id="32" name="Rectangle 31"/>
          <p:cNvSpPr>
            <a:spLocks noChangeArrowheads="1"/>
          </p:cNvSpPr>
          <p:nvPr/>
        </p:nvSpPr>
        <p:spPr bwMode="gray">
          <a:xfrm>
            <a:off x="475352" y="4278201"/>
            <a:ext cx="1730849" cy="1317908"/>
          </a:xfrm>
          <a:prstGeom prst="rect">
            <a:avLst/>
          </a:prstGeom>
          <a:solidFill>
            <a:schemeClr val="bg1"/>
          </a:solidFill>
          <a:ln w="12700">
            <a:noFill/>
            <a:miter lim="800000"/>
            <a:headEnd/>
            <a:tailEnd/>
          </a:ln>
        </p:spPr>
        <p:txBody>
          <a:bodyPr lIns="72000" tIns="72000" rIns="72000" bIns="72000" anchor="t"/>
          <a:lstStyle/>
          <a:p>
            <a:pPr>
              <a:spcAft>
                <a:spcPts val="600"/>
              </a:spcAft>
              <a:buSzPct val="100000"/>
              <a:defRPr/>
            </a:pPr>
            <a:r>
              <a:rPr lang="en-US" sz="1000" dirty="0">
                <a:solidFill>
                  <a:srgbClr val="00338D"/>
                </a:solidFill>
              </a:rPr>
              <a:t>On the basis of our analyses, we consider the estimation by the management to be appropriate with respect to </a:t>
            </a:r>
            <a:r>
              <a:rPr lang="en-US" sz="1000" dirty="0" smtClean="0">
                <a:solidFill>
                  <a:srgbClr val="00338D"/>
                </a:solidFill>
              </a:rPr>
              <a:t>current developments.</a:t>
            </a:r>
            <a:endParaRPr lang="en-US" sz="1000" dirty="0">
              <a:solidFill>
                <a:srgbClr val="00338D"/>
              </a:solidFill>
            </a:endParaRPr>
          </a:p>
        </p:txBody>
      </p:sp>
      <p:sp>
        <p:nvSpPr>
          <p:cNvPr id="33" name="Rectangle 32"/>
          <p:cNvSpPr>
            <a:spLocks noChangeArrowheads="1"/>
          </p:cNvSpPr>
          <p:nvPr/>
        </p:nvSpPr>
        <p:spPr bwMode="gray">
          <a:xfrm>
            <a:off x="2274885" y="4278201"/>
            <a:ext cx="1730849" cy="1317908"/>
          </a:xfrm>
          <a:prstGeom prst="rect">
            <a:avLst/>
          </a:prstGeom>
          <a:solidFill>
            <a:schemeClr val="bg1"/>
          </a:solidFill>
          <a:ln w="12700">
            <a:noFill/>
            <a:miter lim="800000"/>
            <a:headEnd/>
            <a:tailEnd/>
          </a:ln>
        </p:spPr>
        <p:txBody>
          <a:bodyPr lIns="72000" tIns="72000" rIns="72000" bIns="72000" anchor="t"/>
          <a:lstStyle/>
          <a:p>
            <a:pPr fontAlgn="base">
              <a:spcBef>
                <a:spcPct val="50000"/>
              </a:spcBef>
              <a:spcAft>
                <a:spcPts val="600"/>
              </a:spcAft>
              <a:buSzPct val="100000"/>
              <a:defRPr/>
            </a:pPr>
            <a:r>
              <a:rPr lang="en-US" sz="1000" dirty="0">
                <a:solidFill>
                  <a:srgbClr val="00338D"/>
                </a:solidFill>
              </a:rPr>
              <a:t>On the basis of our analyses, we consider the estimation by the management to be </a:t>
            </a:r>
            <a:r>
              <a:rPr lang="en-US" sz="1000" dirty="0" smtClean="0">
                <a:solidFill>
                  <a:srgbClr val="00338D"/>
                </a:solidFill>
              </a:rPr>
              <a:t>optimistic / inappropriate </a:t>
            </a:r>
            <a:r>
              <a:rPr lang="en-US" sz="1000" dirty="0">
                <a:solidFill>
                  <a:srgbClr val="00338D"/>
                </a:solidFill>
              </a:rPr>
              <a:t>with respect to </a:t>
            </a:r>
            <a:r>
              <a:rPr lang="en-US" sz="1000" dirty="0" smtClean="0">
                <a:solidFill>
                  <a:srgbClr val="00338D"/>
                </a:solidFill>
              </a:rPr>
              <a:t>current developments.</a:t>
            </a:r>
            <a:endParaRPr lang="en-US" sz="1000" dirty="0">
              <a:solidFill>
                <a:srgbClr val="00338D"/>
              </a:solidFill>
            </a:endParaRPr>
          </a:p>
        </p:txBody>
      </p:sp>
      <p:sp>
        <p:nvSpPr>
          <p:cNvPr id="34" name="Rectangle 42"/>
          <p:cNvSpPr>
            <a:spLocks noChangeArrowheads="1"/>
          </p:cNvSpPr>
          <p:nvPr/>
        </p:nvSpPr>
        <p:spPr bwMode="gray">
          <a:xfrm>
            <a:off x="488950" y="5722590"/>
            <a:ext cx="8935505" cy="285395"/>
          </a:xfrm>
          <a:prstGeom prst="rect">
            <a:avLst/>
          </a:prstGeom>
          <a:solidFill>
            <a:schemeClr val="accent4"/>
          </a:solidFill>
          <a:ln w="19050">
            <a:solidFill>
              <a:schemeClr val="accent4"/>
            </a:solidFill>
            <a:miter lim="800000"/>
            <a:headEnd/>
            <a:tailEnd/>
          </a:ln>
        </p:spPr>
        <p:txBody>
          <a:bodyPr wrap="none" lIns="36000" tIns="36000" rIns="36000" bIns="36000" anchor="ctr" anchorCtr="1"/>
          <a:lstStyle/>
          <a:p>
            <a:pPr algn="ctr" fontAlgn="base">
              <a:spcBef>
                <a:spcPct val="0"/>
              </a:spcBef>
              <a:spcAft>
                <a:spcPct val="0"/>
              </a:spcAft>
            </a:pPr>
            <a:r>
              <a:rPr lang="en-US" sz="1000" b="1" dirty="0" smtClean="0">
                <a:solidFill>
                  <a:schemeClr val="bg1"/>
                </a:solidFill>
              </a:rPr>
              <a:t>Planning premises may be presented in an extensive or condensed format</a:t>
            </a:r>
            <a:endParaRPr lang="en-US" sz="1000" b="1" dirty="0">
              <a:solidFill>
                <a:schemeClr val="bg1"/>
              </a:solidFill>
            </a:endParaRPr>
          </a:p>
        </p:txBody>
      </p:sp>
      <p:grpSp>
        <p:nvGrpSpPr>
          <p:cNvPr id="35" name="Gruppieren 215"/>
          <p:cNvGrpSpPr/>
          <p:nvPr/>
        </p:nvGrpSpPr>
        <p:grpSpPr>
          <a:xfrm>
            <a:off x="8232162" y="5372877"/>
            <a:ext cx="668005" cy="136159"/>
            <a:chOff x="265950" y="3778488"/>
            <a:chExt cx="313492" cy="82800"/>
          </a:xfrm>
        </p:grpSpPr>
        <p:sp>
          <p:nvSpPr>
            <p:cNvPr id="36" name="Oval 5"/>
            <p:cNvSpPr>
              <a:spLocks noChangeArrowheads="1"/>
            </p:cNvSpPr>
            <p:nvPr/>
          </p:nvSpPr>
          <p:spPr bwMode="auto">
            <a:xfrm rot="5400000">
              <a:off x="377724"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sz="2400" dirty="0">
                <a:latin typeface="Arial" panose="020B0604020202020204" pitchFamily="34" charset="0"/>
                <a:cs typeface="Arial" panose="020B0604020202020204" pitchFamily="34" charset="0"/>
              </a:endParaRPr>
            </a:p>
          </p:txBody>
        </p:sp>
        <p:sp>
          <p:nvSpPr>
            <p:cNvPr id="37" name="Oval 4"/>
            <p:cNvSpPr>
              <a:spLocks noChangeArrowheads="1"/>
            </p:cNvSpPr>
            <p:nvPr/>
          </p:nvSpPr>
          <p:spPr bwMode="auto">
            <a:xfrm rot="5400000">
              <a:off x="265950"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sz="2400" dirty="0">
                <a:latin typeface="Arial" panose="020B0604020202020204" pitchFamily="34" charset="0"/>
                <a:cs typeface="Arial" panose="020B0604020202020204" pitchFamily="34" charset="0"/>
              </a:endParaRPr>
            </a:p>
          </p:txBody>
        </p:sp>
        <p:sp>
          <p:nvSpPr>
            <p:cNvPr id="38" name="Oval 3"/>
            <p:cNvSpPr>
              <a:spLocks noChangeArrowheads="1"/>
            </p:cNvSpPr>
            <p:nvPr/>
          </p:nvSpPr>
          <p:spPr bwMode="auto">
            <a:xfrm rot="5400000">
              <a:off x="496642" y="3778488"/>
              <a:ext cx="82800" cy="82800"/>
            </a:xfrm>
            <a:prstGeom prst="rect">
              <a:avLst/>
            </a:prstGeom>
            <a:solidFill>
              <a:srgbClr val="BC204B"/>
            </a:solidFill>
            <a:ln w="3175">
              <a:solidFill>
                <a:srgbClr val="BC204B"/>
              </a:solidFill>
              <a:round/>
              <a:headEnd/>
              <a:tailEnd/>
            </a:ln>
            <a:effectLst/>
          </p:spPr>
          <p:txBody>
            <a:bodyPr vert="horz" wrap="none" lIns="91440" tIns="45720" rIns="91440" bIns="45720" numCol="1" anchor="ctr" anchorCtr="0" compatLnSpc="1">
              <a:prstTxWarp prst="textNoShape">
                <a:avLst/>
              </a:prstTxWarp>
            </a:bodyPr>
            <a:lstStyle/>
            <a:p>
              <a:endParaRPr lang="en-US" sz="2400" dirty="0">
                <a:latin typeface="Arial" panose="020B0604020202020204" pitchFamily="34" charset="0"/>
                <a:cs typeface="Arial" panose="020B0604020202020204" pitchFamily="34" charset="0"/>
              </a:endParaRPr>
            </a:p>
          </p:txBody>
        </p:sp>
      </p:grpSp>
      <p:grpSp>
        <p:nvGrpSpPr>
          <p:cNvPr id="39" name="Gruppieren 217"/>
          <p:cNvGrpSpPr/>
          <p:nvPr/>
        </p:nvGrpSpPr>
        <p:grpSpPr>
          <a:xfrm rot="10800000">
            <a:off x="6417445" y="5389815"/>
            <a:ext cx="637560" cy="136159"/>
            <a:chOff x="727312" y="3778488"/>
            <a:chExt cx="299204" cy="82800"/>
          </a:xfrm>
        </p:grpSpPr>
        <p:sp>
          <p:nvSpPr>
            <p:cNvPr id="40" name="Oval 5"/>
            <p:cNvSpPr>
              <a:spLocks noChangeArrowheads="1"/>
            </p:cNvSpPr>
            <p:nvPr/>
          </p:nvSpPr>
          <p:spPr bwMode="auto">
            <a:xfrm rot="5400000">
              <a:off x="839086" y="3778488"/>
              <a:ext cx="82800" cy="82800"/>
            </a:xfrm>
            <a:prstGeom prst="rect">
              <a:avLst/>
            </a:prstGeom>
            <a:solidFill>
              <a:srgbClr val="EAAA00"/>
            </a:solidFill>
            <a:ln w="3175">
              <a:solidFill>
                <a:srgbClr val="EAAA00"/>
              </a:solidFill>
              <a:round/>
              <a:headEnd/>
              <a:tailEnd/>
            </a:ln>
            <a:effectLst/>
          </p:spPr>
          <p:txBody>
            <a:bodyPr vert="horz" wrap="none" lIns="91440" tIns="45720" rIns="91440" bIns="45720" numCol="1" anchor="ctr" anchorCtr="0" compatLnSpc="1">
              <a:prstTxWarp prst="textNoShape">
                <a:avLst/>
              </a:prstTxWarp>
            </a:bodyPr>
            <a:lstStyle/>
            <a:p>
              <a:endParaRPr lang="en-US" sz="2400" dirty="0">
                <a:latin typeface="Arial" panose="020B0604020202020204" pitchFamily="34" charset="0"/>
                <a:cs typeface="Arial" panose="020B0604020202020204" pitchFamily="34" charset="0"/>
              </a:endParaRPr>
            </a:p>
          </p:txBody>
        </p:sp>
        <p:sp>
          <p:nvSpPr>
            <p:cNvPr id="41" name="Oval 4"/>
            <p:cNvSpPr>
              <a:spLocks noChangeArrowheads="1"/>
            </p:cNvSpPr>
            <p:nvPr/>
          </p:nvSpPr>
          <p:spPr bwMode="auto">
            <a:xfrm rot="5400000">
              <a:off x="727312"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sz="2400" dirty="0">
                <a:latin typeface="Arial" panose="020B0604020202020204" pitchFamily="34" charset="0"/>
                <a:cs typeface="Arial" panose="020B0604020202020204" pitchFamily="34" charset="0"/>
              </a:endParaRPr>
            </a:p>
          </p:txBody>
        </p:sp>
        <p:sp>
          <p:nvSpPr>
            <p:cNvPr id="42" name="Oval 3"/>
            <p:cNvSpPr>
              <a:spLocks noChangeArrowheads="1"/>
            </p:cNvSpPr>
            <p:nvPr/>
          </p:nvSpPr>
          <p:spPr bwMode="auto">
            <a:xfrm rot="5400000">
              <a:off x="943716"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sz="2400" dirty="0">
                <a:latin typeface="Arial" panose="020B0604020202020204" pitchFamily="34" charset="0"/>
                <a:cs typeface="Arial" panose="020B0604020202020204" pitchFamily="34" charset="0"/>
              </a:endParaRPr>
            </a:p>
          </p:txBody>
        </p:sp>
      </p:grpSp>
      <p:grpSp>
        <p:nvGrpSpPr>
          <p:cNvPr id="43" name="Gruppieren 216"/>
          <p:cNvGrpSpPr/>
          <p:nvPr/>
        </p:nvGrpSpPr>
        <p:grpSpPr>
          <a:xfrm>
            <a:off x="4598013" y="5392107"/>
            <a:ext cx="652783" cy="136159"/>
            <a:chOff x="1160099" y="3778488"/>
            <a:chExt cx="306348" cy="82800"/>
          </a:xfrm>
        </p:grpSpPr>
        <p:sp>
          <p:nvSpPr>
            <p:cNvPr id="44" name="Oval 5"/>
            <p:cNvSpPr>
              <a:spLocks noChangeArrowheads="1"/>
            </p:cNvSpPr>
            <p:nvPr/>
          </p:nvSpPr>
          <p:spPr bwMode="auto">
            <a:xfrm rot="5400000">
              <a:off x="1271873"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sz="2400" dirty="0">
                <a:latin typeface="Arial" panose="020B0604020202020204" pitchFamily="34" charset="0"/>
                <a:cs typeface="Arial" panose="020B0604020202020204" pitchFamily="34" charset="0"/>
              </a:endParaRPr>
            </a:p>
          </p:txBody>
        </p:sp>
        <p:sp>
          <p:nvSpPr>
            <p:cNvPr id="45" name="Oval 4"/>
            <p:cNvSpPr>
              <a:spLocks noChangeArrowheads="1"/>
            </p:cNvSpPr>
            <p:nvPr/>
          </p:nvSpPr>
          <p:spPr bwMode="auto">
            <a:xfrm rot="5400000">
              <a:off x="1160099" y="3778488"/>
              <a:ext cx="82800" cy="82800"/>
            </a:xfrm>
            <a:prstGeom prst="rect">
              <a:avLst/>
            </a:prstGeom>
            <a:solidFill>
              <a:srgbClr val="009A44"/>
            </a:solidFill>
            <a:ln w="3175">
              <a:solidFill>
                <a:srgbClr val="009A44"/>
              </a:solidFill>
              <a:round/>
              <a:headEnd/>
              <a:tailEnd/>
            </a:ln>
            <a:effectLst/>
          </p:spPr>
          <p:txBody>
            <a:bodyPr vert="horz" wrap="none" lIns="91440" tIns="45720" rIns="91440" bIns="45720" numCol="1" anchor="ctr" anchorCtr="0" compatLnSpc="1">
              <a:prstTxWarp prst="textNoShape">
                <a:avLst/>
              </a:prstTxWarp>
            </a:bodyPr>
            <a:lstStyle/>
            <a:p>
              <a:endParaRPr lang="en-US" sz="2400" dirty="0">
                <a:latin typeface="Arial" panose="020B0604020202020204" pitchFamily="34" charset="0"/>
                <a:cs typeface="Arial" panose="020B0604020202020204" pitchFamily="34" charset="0"/>
              </a:endParaRPr>
            </a:p>
          </p:txBody>
        </p:sp>
        <p:sp>
          <p:nvSpPr>
            <p:cNvPr id="46" name="Oval 3"/>
            <p:cNvSpPr>
              <a:spLocks noChangeArrowheads="1"/>
            </p:cNvSpPr>
            <p:nvPr/>
          </p:nvSpPr>
          <p:spPr bwMode="auto">
            <a:xfrm rot="5400000">
              <a:off x="1383647" y="3778488"/>
              <a:ext cx="82800" cy="82800"/>
            </a:xfrm>
            <a:prstGeom prst="rect">
              <a:avLst/>
            </a:prstGeom>
            <a:solidFill>
              <a:schemeClr val="bg1"/>
            </a:solidFill>
            <a:ln w="3175">
              <a:solidFill>
                <a:schemeClr val="tx1">
                  <a:lumMod val="50000"/>
                  <a:lumOff val="50000"/>
                </a:schemeClr>
              </a:solidFill>
              <a:round/>
              <a:headEnd/>
              <a:tailEnd/>
            </a:ln>
            <a:effectLst/>
          </p:spPr>
          <p:txBody>
            <a:bodyPr vert="horz" wrap="none" lIns="91440" tIns="45720" rIns="91440" bIns="45720" numCol="1" anchor="ctr" anchorCtr="0" compatLnSpc="1">
              <a:prstTxWarp prst="textNoShape">
                <a:avLst/>
              </a:prstTxWarp>
            </a:bodyPr>
            <a:lstStyle/>
            <a:p>
              <a:endParaRPr lang="en-US" sz="2400" dirty="0">
                <a:latin typeface="Arial" panose="020B0604020202020204" pitchFamily="34" charset="0"/>
                <a:cs typeface="Arial" panose="020B0604020202020204" pitchFamily="34" charset="0"/>
              </a:endParaRPr>
            </a:p>
          </p:txBody>
        </p:sp>
      </p:grpSp>
      <p:cxnSp>
        <p:nvCxnSpPr>
          <p:cNvPr id="57" name="Gerade Verbindung mit Pfeil 56"/>
          <p:cNvCxnSpPr>
            <a:stCxn id="18" idx="2"/>
            <a:endCxn id="9" idx="0"/>
          </p:cNvCxnSpPr>
          <p:nvPr/>
        </p:nvCxnSpPr>
        <p:spPr>
          <a:xfrm flipH="1">
            <a:off x="2247041" y="2550006"/>
            <a:ext cx="5011" cy="245479"/>
          </a:xfrm>
          <a:prstGeom prst="straightConnector1">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20" name="Gewinkelte Verbindung 19"/>
          <p:cNvCxnSpPr>
            <a:stCxn id="5" idx="2"/>
            <a:endCxn id="8" idx="0"/>
          </p:cNvCxnSpPr>
          <p:nvPr/>
        </p:nvCxnSpPr>
        <p:spPr>
          <a:xfrm rot="16200000" flipH="1">
            <a:off x="7508700" y="2611355"/>
            <a:ext cx="284221" cy="1804479"/>
          </a:xfrm>
          <a:prstGeom prst="bentConnector3">
            <a:avLst>
              <a:gd name="adj1" fmla="val 50000"/>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winkelte Verbindung 21"/>
          <p:cNvCxnSpPr>
            <a:stCxn id="18" idx="2"/>
            <a:endCxn id="5" idx="0"/>
          </p:cNvCxnSpPr>
          <p:nvPr/>
        </p:nvCxnSpPr>
        <p:spPr>
          <a:xfrm rot="16200000" flipH="1">
            <a:off x="4377572" y="424485"/>
            <a:ext cx="245479" cy="4496519"/>
          </a:xfrm>
          <a:prstGeom prst="bentConnector3">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24" name="Gewinkelte Verbindung 23"/>
          <p:cNvCxnSpPr>
            <a:stCxn id="17" idx="2"/>
            <a:endCxn id="18" idx="0"/>
          </p:cNvCxnSpPr>
          <p:nvPr/>
        </p:nvCxnSpPr>
        <p:spPr>
          <a:xfrm rot="5400000">
            <a:off x="3477934" y="494690"/>
            <a:ext cx="253434" cy="2705198"/>
          </a:xfrm>
          <a:prstGeom prst="bentConnector3">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cxnSp>
        <p:nvCxnSpPr>
          <p:cNvPr id="28" name="Gewinkelte Verbindung 27"/>
          <p:cNvCxnSpPr>
            <a:stCxn id="17" idx="2"/>
            <a:endCxn id="19" idx="0"/>
          </p:cNvCxnSpPr>
          <p:nvPr/>
        </p:nvCxnSpPr>
        <p:spPr>
          <a:xfrm rot="16200000" flipH="1">
            <a:off x="5728176" y="949645"/>
            <a:ext cx="252937" cy="1794789"/>
          </a:xfrm>
          <a:prstGeom prst="bentConnector3">
            <a:avLst/>
          </a:prstGeom>
          <a:ln w="12700">
            <a:solidFill>
              <a:srgbClr val="00338D"/>
            </a:solidFill>
            <a:tailEnd type="triangle"/>
          </a:ln>
        </p:spPr>
        <p:style>
          <a:lnRef idx="1">
            <a:schemeClr val="accent1"/>
          </a:lnRef>
          <a:fillRef idx="0">
            <a:schemeClr val="accent1"/>
          </a:fillRef>
          <a:effectRef idx="0">
            <a:schemeClr val="accent1"/>
          </a:effectRef>
          <a:fontRef idx="minor">
            <a:schemeClr val="tx1"/>
          </a:fontRef>
        </p:style>
      </p:cxnSp>
      <p:sp>
        <p:nvSpPr>
          <p:cNvPr id="48" name="Textfeld 23"/>
          <p:cNvSpPr txBox="1">
            <a:spLocks/>
          </p:cNvSpPr>
          <p:nvPr/>
        </p:nvSpPr>
        <p:spPr>
          <a:xfrm>
            <a:off x="488949" y="2795485"/>
            <a:ext cx="263175" cy="576000"/>
          </a:xfrm>
          <a:prstGeom prst="rect">
            <a:avLst/>
          </a:prstGeom>
          <a:solidFill>
            <a:schemeClr val="accent1"/>
          </a:solidFill>
          <a:ln w="12700">
            <a:solidFill>
              <a:schemeClr val="accent1"/>
            </a:solidFill>
          </a:ln>
        </p:spPr>
        <p:txBody>
          <a:bodyPr wrap="none" lIns="54000" tIns="54000" rIns="54000" bIns="54000" rtlCol="0" anchor="ctr">
            <a:noAutofit/>
          </a:bodyPr>
          <a:lstStyle/>
          <a:p>
            <a:pPr marL="1611313" lvl="0" indent="-1611313" algn="ctr" defTabSz="762000">
              <a:lnSpc>
                <a:spcPct val="95000"/>
              </a:lnSpc>
              <a:spcBef>
                <a:spcPct val="60000"/>
              </a:spcBef>
              <a:buClr>
                <a:srgbClr val="000066"/>
              </a:buClr>
            </a:pPr>
            <a:r>
              <a:rPr lang="en-US" sz="1600" b="1" dirty="0" smtClean="0">
                <a:solidFill>
                  <a:schemeClr val="bg1"/>
                </a:solidFill>
                <a:latin typeface="+mj-lt"/>
              </a:rPr>
              <a:t>3</a:t>
            </a:r>
            <a:endParaRPr lang="en-US" sz="1600" b="1" i="1" dirty="0" smtClean="0">
              <a:solidFill>
                <a:schemeClr val="bg1"/>
              </a:solidFill>
              <a:latin typeface="+mj-lt"/>
              <a:cs typeface="Arial" pitchFamily="34" charset="0"/>
            </a:endParaRPr>
          </a:p>
        </p:txBody>
      </p:sp>
      <p:sp>
        <p:nvSpPr>
          <p:cNvPr id="49" name="Textfeld 23"/>
          <p:cNvSpPr txBox="1">
            <a:spLocks/>
          </p:cNvSpPr>
          <p:nvPr/>
        </p:nvSpPr>
        <p:spPr>
          <a:xfrm>
            <a:off x="4080091" y="2795485"/>
            <a:ext cx="263175" cy="576000"/>
          </a:xfrm>
          <a:prstGeom prst="rect">
            <a:avLst/>
          </a:prstGeom>
          <a:solidFill>
            <a:schemeClr val="accent1"/>
          </a:solidFill>
          <a:ln w="12700">
            <a:solidFill>
              <a:schemeClr val="accent1"/>
            </a:solidFill>
          </a:ln>
        </p:spPr>
        <p:txBody>
          <a:bodyPr wrap="none" lIns="54000" tIns="54000" rIns="54000" bIns="54000" rtlCol="0" anchor="ctr">
            <a:noAutofit/>
          </a:bodyPr>
          <a:lstStyle/>
          <a:p>
            <a:pPr marL="1611313" lvl="0" indent="-1611313" algn="ctr" defTabSz="762000">
              <a:lnSpc>
                <a:spcPct val="95000"/>
              </a:lnSpc>
              <a:spcBef>
                <a:spcPct val="60000"/>
              </a:spcBef>
              <a:buClr>
                <a:srgbClr val="000066"/>
              </a:buClr>
            </a:pPr>
            <a:r>
              <a:rPr lang="en-US" sz="1600" b="1" dirty="0" smtClean="0">
                <a:solidFill>
                  <a:schemeClr val="bg1"/>
                </a:solidFill>
                <a:latin typeface="+mj-lt"/>
              </a:rPr>
              <a:t>4</a:t>
            </a:r>
            <a:endParaRPr lang="en-US" sz="1600" b="1" i="1" dirty="0" smtClean="0">
              <a:solidFill>
                <a:schemeClr val="bg1"/>
              </a:solidFill>
              <a:latin typeface="+mj-lt"/>
              <a:cs typeface="Arial" pitchFamily="34" charset="0"/>
            </a:endParaRPr>
          </a:p>
        </p:txBody>
      </p:sp>
    </p:spTree>
    <p:extLst>
      <p:ext uri="{BB962C8B-B14F-4D97-AF65-F5344CB8AC3E}">
        <p14:creationId xmlns:p14="http://schemas.microsoft.com/office/powerpoint/2010/main" val="425943158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11.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13.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16.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18.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21.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23.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26.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27.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3.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30.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31.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34.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35.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38.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39.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42.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43.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46.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47.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5.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50.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51.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54.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55.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56.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57.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59.xml><?xml version="1.0" encoding="utf-8"?>
<p:tagLst xmlns:a="http://schemas.openxmlformats.org/drawingml/2006/main" xmlns:r="http://schemas.openxmlformats.org/officeDocument/2006/relationships" xmlns:p="http://schemas.openxmlformats.org/presentationml/2006/main">
  <p:tag name="COPYRIGHT1" val="TRUE"/>
</p:tagLst>
</file>

<file path=ppt/tags/tag6.xml><?xml version="1.0" encoding="utf-8"?>
<p:tagLst xmlns:a="http://schemas.openxmlformats.org/drawingml/2006/main" xmlns:r="http://schemas.openxmlformats.org/officeDocument/2006/relationships" xmlns:p="http://schemas.openxmlformats.org/presentationml/2006/main">
  <p:tag name="ADV_TOP" val="94,25"/>
  <p:tag name="ADV_LEFT" val="474,9999"/>
  <p:tag name="ADV_HEIGHT" val="298,1197"/>
  <p:tag name="ADV_WIDTH" val="283,5001"/>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8.xml><?xml version="1.0" encoding="utf-8"?>
<p:tagLst xmlns:a="http://schemas.openxmlformats.org/drawingml/2006/main" xmlns:r="http://schemas.openxmlformats.org/officeDocument/2006/relationships" xmlns:p="http://schemas.openxmlformats.org/presentationml/2006/main">
  <p:tag name="ADV_TOP" val="268,6886"/>
  <p:tag name="ADV_LEFT" val="192,7499"/>
  <p:tag name="ADV_HEIGHT" val="16,56016"/>
  <p:tag name="ADV_WIDTH" val="267,5001"/>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AC6AC1-EBBC-49DF-92CA-61614AC50A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5EEB884-F372-4E05-96F2-65399BC3F54C}">
  <ds:schemaRefs>
    <ds:schemaRef ds:uri="http://schemas.microsoft.com/office/2006/metadata/properties"/>
    <ds:schemaRef ds:uri="http://schemas.microsoft.com/sharepoint/v3"/>
  </ds:schemaRefs>
</ds:datastoreItem>
</file>

<file path=customXml/itemProps3.xml><?xml version="1.0" encoding="utf-8"?>
<ds:datastoreItem xmlns:ds="http://schemas.openxmlformats.org/officeDocument/2006/customXml" ds:itemID="{592225A9-3806-4F8C-8BB4-149648DD162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7270</Words>
  <Application>Microsoft Office PowerPoint</Application>
  <PresentationFormat>A4-Papier (210x297 mm)</PresentationFormat>
  <Paragraphs>1058</Paragraphs>
  <Slides>28</Slides>
  <Notes>26</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28</vt:i4>
      </vt:variant>
    </vt:vector>
  </HeadingPairs>
  <TitlesOfParts>
    <vt:vector size="36" baseType="lpstr">
      <vt:lpstr>Arial</vt:lpstr>
      <vt:lpstr>Calibri</vt:lpstr>
      <vt:lpstr>KPMG Extralight</vt:lpstr>
      <vt:lpstr>KPMG Light</vt:lpstr>
      <vt:lpstr>Univers for KPMG Light</vt:lpstr>
      <vt:lpstr>Wingdings</vt:lpstr>
      <vt:lpstr>KPMG_Report_4x3_050216_2016</vt:lpstr>
      <vt:lpstr>think-cell Folie</vt:lpstr>
      <vt:lpstr>Workbook Planning Premises</vt:lpstr>
      <vt:lpstr>Disclaimer</vt:lpstr>
      <vt:lpstr>Content - Mission statement</vt:lpstr>
      <vt:lpstr>Triggers and benefits of the plausibility of planning</vt:lpstr>
      <vt:lpstr>Benefit of the plausibility of business planning</vt:lpstr>
      <vt:lpstr>Overview - Definition/Methodology (1/4)</vt:lpstr>
      <vt:lpstr>Overview - Definition/Methodology (2/4)  </vt:lpstr>
      <vt:lpstr>Overview - Definition/Methodology (3/4)</vt:lpstr>
      <vt:lpstr>Overview - Definition/Methodology (4/4)</vt:lpstr>
      <vt:lpstr>Pitfalls and lessons learned</vt:lpstr>
      <vt:lpstr>Core issues</vt:lpstr>
      <vt:lpstr>Typical project approach</vt:lpstr>
      <vt:lpstr>Content</vt:lpstr>
      <vt:lpstr>Short presentation - example (1/4)</vt:lpstr>
      <vt:lpstr>Short presentation - example (2/4)</vt:lpstr>
      <vt:lpstr>Short presentation - example (3/4)</vt:lpstr>
      <vt:lpstr>Short presentation - example (4/4)</vt:lpstr>
      <vt:lpstr>Content</vt:lpstr>
      <vt:lpstr>Long presentation - example (1/8)</vt:lpstr>
      <vt:lpstr>Long presentation - example (2/8)</vt:lpstr>
      <vt:lpstr>Long presentation - example (3/8)</vt:lpstr>
      <vt:lpstr>Long presentation - example (4/8)</vt:lpstr>
      <vt:lpstr>Long presentation - example (5/8)</vt:lpstr>
      <vt:lpstr>Long presentation - example (6/8)</vt:lpstr>
      <vt:lpstr>Long presentation - example (7/8)</vt:lpstr>
      <vt:lpstr>Long presentation - example (8/8)</vt:lpstr>
      <vt:lpstr>Sensitization</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873</cp:revision>
  <cp:lastPrinted>2016-10-04T14:38:17Z</cp:lastPrinted>
  <dcterms:created xsi:type="dcterms:W3CDTF">2016-06-20T11:42:26Z</dcterms:created>
  <dcterms:modified xsi:type="dcterms:W3CDTF">2017-04-21T08:32:45Z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